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03" autoAdjust="0"/>
    <p:restoredTop sz="94660"/>
  </p:normalViewPr>
  <p:slideViewPr>
    <p:cSldViewPr>
      <p:cViewPr varScale="1">
        <p:scale>
          <a:sx n="82" d="100"/>
          <a:sy n="82" d="100"/>
        </p:scale>
        <p:origin x="-1566"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AU"/>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C1105D69-8649-4B71-B6BD-B69C79848A0F}" type="datetimeFigureOut">
              <a:rPr lang="en-AU" smtClean="0"/>
              <a:t>7/10/2019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86518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1105D69-8649-4B71-B6BD-B69C79848A0F}" type="datetimeFigureOut">
              <a:rPr lang="en-AU" smtClean="0"/>
              <a:t>7/10/2019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3709844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1105D69-8649-4B71-B6BD-B69C79848A0F}" type="datetimeFigureOut">
              <a:rPr lang="en-AU" smtClean="0"/>
              <a:t>7/10/2019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94402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1105D69-8649-4B71-B6BD-B69C79848A0F}" type="datetimeFigureOut">
              <a:rPr lang="en-AU" smtClean="0"/>
              <a:t>7/10/2019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80608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105D69-8649-4B71-B6BD-B69C79848A0F}" type="datetimeFigureOut">
              <a:rPr lang="en-AU" smtClean="0"/>
              <a:t>7/10/2019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12922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C1105D69-8649-4B71-B6BD-B69C79848A0F}" type="datetimeFigureOut">
              <a:rPr lang="en-AU" smtClean="0"/>
              <a:t>7/10/2019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720299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C1105D69-8649-4B71-B6BD-B69C79848A0F}" type="datetimeFigureOut">
              <a:rPr lang="en-AU" smtClean="0"/>
              <a:t>7/10/2019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373915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C1105D69-8649-4B71-B6BD-B69C79848A0F}" type="datetimeFigureOut">
              <a:rPr lang="en-AU" smtClean="0"/>
              <a:t>7/10/2019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14807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05D69-8649-4B71-B6BD-B69C79848A0F}" type="datetimeFigureOut">
              <a:rPr lang="en-AU" smtClean="0"/>
              <a:t>7/10/2019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3800897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105D69-8649-4B71-B6BD-B69C79848A0F}" type="datetimeFigureOut">
              <a:rPr lang="en-AU" smtClean="0"/>
              <a:t>7/10/2019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483054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105D69-8649-4B71-B6BD-B69C79848A0F}" type="datetimeFigureOut">
              <a:rPr lang="en-AU" smtClean="0"/>
              <a:t>7/10/2019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2931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1105D69-8649-4B71-B6BD-B69C79848A0F}" type="datetimeFigureOut">
              <a:rPr lang="en-AU" smtClean="0"/>
              <a:t>7/10/2019</a:t>
            </a:fld>
            <a:endParaRPr lang="en-AU"/>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F8F8F17-669E-4508-8238-16CB05834727}" type="slidenum">
              <a:rPr lang="en-AU" smtClean="0"/>
              <a:t>‹#›</a:t>
            </a:fld>
            <a:endParaRPr lang="en-AU"/>
          </a:p>
        </p:txBody>
      </p:sp>
    </p:spTree>
    <p:extLst>
      <p:ext uri="{BB962C8B-B14F-4D97-AF65-F5344CB8AC3E}">
        <p14:creationId xmlns:p14="http://schemas.microsoft.com/office/powerpoint/2010/main" val="1193853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2999" y="595272"/>
            <a:ext cx="6356522" cy="528876"/>
          </a:xfrm>
        </p:spPr>
        <p:txBody>
          <a:bodyPr>
            <a:normAutofit/>
          </a:bodyPr>
          <a:lstStyle/>
          <a:p>
            <a:r>
              <a:rPr lang="en-AU" sz="1800" b="1" dirty="0" smtClean="0">
                <a:solidFill>
                  <a:srgbClr val="393C71"/>
                </a:solidFill>
                <a:latin typeface="GothamNarrow"/>
                <a:cs typeface="Arial" panose="020B0604020202020204" pitchFamily="34" charset="0"/>
              </a:rPr>
              <a:t>Antenatal Risk Questionnaire</a:t>
            </a:r>
            <a:endParaRPr lang="en-AU" sz="1800" b="1" dirty="0">
              <a:solidFill>
                <a:srgbClr val="393C71"/>
              </a:solidFill>
              <a:latin typeface="GothamNarrow"/>
              <a:cs typeface="Arial" panose="020B0604020202020204" pitchFamily="34"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6076439" y="43264"/>
            <a:ext cx="523875" cy="657225"/>
          </a:xfrm>
          <a:prstGeom prst="rect">
            <a:avLst/>
          </a:prstGeom>
          <a:noFill/>
        </p:spPr>
      </p:pic>
      <p:pic>
        <p:nvPicPr>
          <p:cNvPr id="5" name="Picture 4" descr="WNHS log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7807" y="197899"/>
            <a:ext cx="2257424" cy="384994"/>
          </a:xfrm>
          <a:prstGeom prst="rect">
            <a:avLst/>
          </a:prstGeom>
          <a:noFill/>
          <a:ln>
            <a:noFill/>
          </a:ln>
        </p:spPr>
      </p:pic>
      <p:sp>
        <p:nvSpPr>
          <p:cNvPr id="6" name="Text Box 2"/>
          <p:cNvSpPr txBox="1">
            <a:spLocks noChangeArrowheads="1"/>
          </p:cNvSpPr>
          <p:nvPr/>
        </p:nvSpPr>
        <p:spPr bwMode="auto">
          <a:xfrm>
            <a:off x="457640" y="1133574"/>
            <a:ext cx="5486248" cy="1431161"/>
          </a:xfrm>
          <a:prstGeom prst="rect">
            <a:avLst/>
          </a:prstGeom>
          <a:solidFill>
            <a:srgbClr val="FFFFFF"/>
          </a:solidFill>
          <a:ln w="25400">
            <a:solidFill>
              <a:srgbClr val="393C71"/>
            </a:solidFill>
            <a:miter lim="800000"/>
            <a:headEnd/>
            <a:tailEnd/>
          </a:ln>
        </p:spPr>
        <p:txBody>
          <a:bodyPr rot="0" vert="horz" wrap="square" lIns="91440" tIns="45720" rIns="91440" bIns="45720" anchor="t"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spcAft>
                <a:spcPts val="850"/>
              </a:spcAft>
            </a:pPr>
            <a:r>
              <a:rPr lang="en-AU" sz="600" b="1" dirty="0">
                <a:effectLst/>
                <a:latin typeface="GothamNarrow"/>
                <a:ea typeface="Calibri"/>
                <a:cs typeface="Arial" panose="020B0604020202020204" pitchFamily="34" charset="0"/>
              </a:rPr>
              <a:t/>
            </a:r>
            <a:br>
              <a:rPr lang="en-AU" sz="600" b="1" dirty="0">
                <a:effectLst/>
                <a:latin typeface="GothamNarrow"/>
                <a:ea typeface="Calibri"/>
                <a:cs typeface="Arial" panose="020B0604020202020204" pitchFamily="34" charset="0"/>
              </a:rPr>
            </a:br>
            <a:r>
              <a:rPr lang="en-AU" sz="900" b="1" dirty="0">
                <a:effectLst/>
                <a:latin typeface="GothamNarrow"/>
                <a:ea typeface="Calibri"/>
                <a:cs typeface="Arial" panose="020B0604020202020204" pitchFamily="34" charset="0"/>
              </a:rPr>
              <a:t>Name: </a:t>
            </a:r>
            <a:r>
              <a:rPr lang="en-AU" sz="900" b="1" dirty="0" smtClean="0">
                <a:effectLst/>
                <a:latin typeface="GothamNarrow"/>
                <a:ea typeface="Calibri"/>
                <a:cs typeface="Arial" panose="020B0604020202020204" pitchFamily="34" charset="0"/>
              </a:rPr>
              <a:t>_____________________________________________</a:t>
            </a:r>
            <a:r>
              <a:rPr lang="en-AU" sz="900" b="1" dirty="0">
                <a:effectLst/>
                <a:latin typeface="GothamNarrow"/>
                <a:ea typeface="Calibri"/>
                <a:cs typeface="Arial" panose="020B0604020202020204" pitchFamily="34" charset="0"/>
              </a:rPr>
              <a:t>Date</a:t>
            </a:r>
            <a:r>
              <a:rPr lang="en-AU" sz="900" b="1" dirty="0" smtClean="0">
                <a:effectLst/>
                <a:latin typeface="GothamNarrow"/>
                <a:ea typeface="Calibri"/>
                <a:cs typeface="Arial" panose="020B0604020202020204" pitchFamily="34" charset="0"/>
              </a:rPr>
              <a:t>:________________________</a:t>
            </a:r>
            <a:endParaRPr lang="en-AU" sz="900" dirty="0">
              <a:effectLst/>
              <a:latin typeface="GothamNarrow"/>
              <a:ea typeface="Calibri"/>
              <a:cs typeface="Arial" panose="020B0604020202020204" pitchFamily="34" charset="0"/>
            </a:endParaRPr>
          </a:p>
          <a:p>
            <a:pPr algn="ctr">
              <a:spcAft>
                <a:spcPts val="850"/>
              </a:spcAft>
            </a:pPr>
            <a:r>
              <a:rPr lang="en-AU" sz="900" dirty="0">
                <a:effectLst/>
                <a:latin typeface="GothamNarrow"/>
                <a:ea typeface="Calibri"/>
                <a:cs typeface="Arial" panose="020B0604020202020204" pitchFamily="34" charset="0"/>
              </a:rPr>
              <a:t>The questions below are designed to help you and your clinician understand whether you may benefit from some extra support during this time of change. You may find some questions challenging, but please choose the answers that best apply to you. There are no right or wrong answers.</a:t>
            </a:r>
          </a:p>
          <a:p>
            <a:pPr algn="ctr">
              <a:spcAft>
                <a:spcPts val="850"/>
              </a:spcAft>
            </a:pPr>
            <a:r>
              <a:rPr lang="en-AU" sz="900" dirty="0">
                <a:effectLst/>
                <a:latin typeface="GothamNarrow"/>
                <a:ea typeface="Calibri"/>
                <a:cs typeface="Arial" panose="020B0604020202020204" pitchFamily="34" charset="0"/>
              </a:rPr>
              <a:t>Please complete all questions, unless instructed to SKIP a question. Once you have completed the questions, your clinician will discuss your responses with you. If you have any concerns about any of the questions, please let your clinician know</a:t>
            </a:r>
            <a:r>
              <a:rPr lang="en-AU" sz="900" dirty="0" smtClean="0">
                <a:effectLst/>
                <a:latin typeface="GothamNarrow"/>
                <a:ea typeface="Calibri"/>
                <a:cs typeface="Arial" panose="020B0604020202020204" pitchFamily="34" charset="0"/>
              </a:rPr>
              <a:t>.</a:t>
            </a:r>
          </a:p>
        </p:txBody>
      </p:sp>
      <p:sp>
        <p:nvSpPr>
          <p:cNvPr id="7" name="Rectangle 6"/>
          <p:cNvSpPr/>
          <p:nvPr/>
        </p:nvSpPr>
        <p:spPr>
          <a:xfrm>
            <a:off x="191281" y="2820602"/>
            <a:ext cx="3214265" cy="369332"/>
          </a:xfrm>
          <a:prstGeom prst="rect">
            <a:avLst/>
          </a:prstGeom>
        </p:spPr>
        <p:txBody>
          <a:bodyPr wrap="square">
            <a:spAutoFit/>
          </a:bodyPr>
          <a:lstStyle/>
          <a:p>
            <a:r>
              <a:rPr lang="en-AU" sz="900" b="1" dirty="0">
                <a:latin typeface="GothamNarrow"/>
                <a:cs typeface="Arial" panose="020B0604020202020204" pitchFamily="34" charset="0"/>
              </a:rPr>
              <a:t>Q1. </a:t>
            </a:r>
            <a:r>
              <a:rPr lang="en-AU" sz="900" dirty="0">
                <a:latin typeface="GothamNarrow"/>
                <a:cs typeface="Arial" panose="020B0604020202020204" pitchFamily="34" charset="0"/>
              </a:rPr>
              <a:t>Have you ever had a period of 2 weeks or more when you felt particularly worried, miserable or depressed? </a:t>
            </a:r>
          </a:p>
        </p:txBody>
      </p:sp>
      <p:sp>
        <p:nvSpPr>
          <p:cNvPr id="16" name="Rectangle 15"/>
          <p:cNvSpPr/>
          <p:nvPr/>
        </p:nvSpPr>
        <p:spPr>
          <a:xfrm>
            <a:off x="191281" y="3415691"/>
            <a:ext cx="3200802" cy="584775"/>
          </a:xfrm>
          <a:prstGeom prst="rect">
            <a:avLst/>
          </a:prstGeom>
        </p:spPr>
        <p:txBody>
          <a:bodyPr wrap="square">
            <a:spAutoFit/>
          </a:bodyPr>
          <a:lstStyle/>
          <a:p>
            <a:r>
              <a:rPr lang="en-AU" sz="900" dirty="0">
                <a:latin typeface="GothamNarrow"/>
                <a:cs typeface="Arial" panose="020B0604020202020204" pitchFamily="34" charset="0"/>
              </a:rPr>
              <a:t>If Yes, did this</a:t>
            </a:r>
            <a:r>
              <a:rPr lang="en-AU" sz="900" dirty="0" smtClean="0">
                <a:latin typeface="GothamNarrow"/>
                <a:cs typeface="Arial" panose="020B0604020202020204" pitchFamily="34" charset="0"/>
              </a:rPr>
              <a:t>:</a:t>
            </a:r>
            <a:br>
              <a:rPr lang="en-AU" sz="900" dirty="0" smtClean="0">
                <a:latin typeface="GothamNarrow"/>
                <a:cs typeface="Arial" panose="020B0604020202020204" pitchFamily="34" charset="0"/>
              </a:rPr>
            </a:br>
            <a:endParaRPr lang="en-AU" sz="500" dirty="0" smtClean="0">
              <a:latin typeface="GothamNarrow"/>
              <a:cs typeface="Arial" panose="020B0604020202020204" pitchFamily="34" charset="0"/>
            </a:endParaRPr>
          </a:p>
          <a:p>
            <a:r>
              <a:rPr lang="en-AU" sz="900" b="1" dirty="0">
                <a:latin typeface="GothamNarrow"/>
                <a:cs typeface="Arial" panose="020B0604020202020204" pitchFamily="34" charset="0"/>
              </a:rPr>
              <a:t>Q1.a.</a:t>
            </a:r>
            <a:r>
              <a:rPr lang="en-AU" sz="900" dirty="0">
                <a:latin typeface="GothamNarrow"/>
                <a:cs typeface="Arial" panose="020B0604020202020204" pitchFamily="34" charset="0"/>
              </a:rPr>
              <a:t> Seriously interfere with your work or </a:t>
            </a:r>
            <a:r>
              <a:rPr lang="en-AU" sz="900" dirty="0" smtClean="0">
                <a:latin typeface="GothamNarrow"/>
                <a:cs typeface="Arial" panose="020B0604020202020204" pitchFamily="34" charset="0"/>
              </a:rPr>
              <a:t>your relationships </a:t>
            </a:r>
            <a:r>
              <a:rPr lang="en-AU" sz="900" dirty="0">
                <a:latin typeface="GothamNarrow"/>
                <a:cs typeface="Arial" panose="020B0604020202020204" pitchFamily="34" charset="0"/>
              </a:rPr>
              <a:t>with friends and family? </a:t>
            </a:r>
          </a:p>
        </p:txBody>
      </p:sp>
      <p:cxnSp>
        <p:nvCxnSpPr>
          <p:cNvPr id="38" name="Straight Connector 37"/>
          <p:cNvCxnSpPr/>
          <p:nvPr/>
        </p:nvCxnSpPr>
        <p:spPr>
          <a:xfrm>
            <a:off x="260304" y="3313138"/>
            <a:ext cx="6338027" cy="0"/>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23070" y="4072785"/>
            <a:ext cx="6216260" cy="0"/>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23070" y="5292080"/>
            <a:ext cx="6216260" cy="0"/>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6337945" y="2812071"/>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77" name="Rectangle 76"/>
          <p:cNvSpPr/>
          <p:nvPr/>
        </p:nvSpPr>
        <p:spPr>
          <a:xfrm>
            <a:off x="6337945" y="3598504"/>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12" name="Group 11"/>
          <p:cNvGrpSpPr/>
          <p:nvPr/>
        </p:nvGrpSpPr>
        <p:grpSpPr>
          <a:xfrm>
            <a:off x="3609709" y="2604973"/>
            <a:ext cx="2355604" cy="708165"/>
            <a:chOff x="3641214" y="2495674"/>
            <a:chExt cx="2355604" cy="708165"/>
          </a:xfrm>
        </p:grpSpPr>
        <p:grpSp>
          <p:nvGrpSpPr>
            <p:cNvPr id="93" name="Group 92"/>
            <p:cNvGrpSpPr/>
            <p:nvPr/>
          </p:nvGrpSpPr>
          <p:grpSpPr>
            <a:xfrm>
              <a:off x="3641214" y="2495674"/>
              <a:ext cx="1009242" cy="708072"/>
              <a:chOff x="3728205" y="2706098"/>
              <a:chExt cx="1009242" cy="708072"/>
            </a:xfrm>
          </p:grpSpPr>
          <p:sp>
            <p:nvSpPr>
              <p:cNvPr id="10" name="Rectangle 9"/>
              <p:cNvSpPr/>
              <p:nvPr/>
            </p:nvSpPr>
            <p:spPr>
              <a:xfrm>
                <a:off x="4130341" y="2918149"/>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 name="Rectangle 12"/>
              <p:cNvSpPr/>
              <p:nvPr/>
            </p:nvSpPr>
            <p:spPr>
              <a:xfrm>
                <a:off x="3728205" y="3044838"/>
                <a:ext cx="1009242" cy="369332"/>
              </a:xfrm>
              <a:prstGeom prst="rect">
                <a:avLst/>
              </a:prstGeom>
            </p:spPr>
            <p:txBody>
              <a:bodyPr wrap="square">
                <a:spAutoFit/>
              </a:bodyPr>
              <a:lstStyle/>
              <a:p>
                <a:pPr algn="ctr"/>
                <a:r>
                  <a:rPr lang="en-AU" sz="900" b="1" dirty="0">
                    <a:latin typeface="GothamNarrow"/>
                    <a:cs typeface="Arial" panose="020B0604020202020204" pitchFamily="34" charset="0"/>
                  </a:rPr>
                  <a:t>If No</a:t>
                </a:r>
                <a:r>
                  <a:rPr lang="en-AU" sz="900" dirty="0">
                    <a:latin typeface="GothamNarrow"/>
                    <a:cs typeface="Arial" panose="020B0604020202020204" pitchFamily="34" charset="0"/>
                  </a:rPr>
                  <a:t>, skip to question </a:t>
                </a:r>
                <a:r>
                  <a:rPr lang="en-AU" sz="900" b="1" dirty="0">
                    <a:latin typeface="GothamNarrow"/>
                    <a:cs typeface="Arial" panose="020B0604020202020204" pitchFamily="34" charset="0"/>
                  </a:rPr>
                  <a:t>1.c.</a:t>
                </a:r>
              </a:p>
            </p:txBody>
          </p:sp>
          <p:sp>
            <p:nvSpPr>
              <p:cNvPr id="91" name="TextBox 90"/>
              <p:cNvSpPr txBox="1"/>
              <p:nvPr/>
            </p:nvSpPr>
            <p:spPr>
              <a:xfrm>
                <a:off x="4045468" y="2706098"/>
                <a:ext cx="380999" cy="230832"/>
              </a:xfrm>
              <a:prstGeom prst="rect">
                <a:avLst/>
              </a:prstGeom>
              <a:noFill/>
            </p:spPr>
            <p:txBody>
              <a:bodyPr wrap="square" rtlCol="0">
                <a:spAutoFit/>
              </a:bodyPr>
              <a:lstStyle/>
              <a:p>
                <a:r>
                  <a:rPr lang="en-AU" sz="900" dirty="0" smtClean="0">
                    <a:latin typeface="GothamNarrow"/>
                  </a:rPr>
                  <a:t>No</a:t>
                </a:r>
                <a:endParaRPr lang="en-AU" sz="900" dirty="0">
                  <a:latin typeface="GothamNarrow"/>
                </a:endParaRPr>
              </a:p>
            </p:txBody>
          </p:sp>
        </p:grpSp>
        <p:grpSp>
          <p:nvGrpSpPr>
            <p:cNvPr id="94" name="Group 93"/>
            <p:cNvGrpSpPr/>
            <p:nvPr/>
          </p:nvGrpSpPr>
          <p:grpSpPr>
            <a:xfrm>
              <a:off x="4574659" y="2495767"/>
              <a:ext cx="1422159" cy="708072"/>
              <a:chOff x="4681990" y="2706098"/>
              <a:chExt cx="1422159" cy="708072"/>
            </a:xfrm>
          </p:grpSpPr>
          <p:sp>
            <p:nvSpPr>
              <p:cNvPr id="11" name="Rectangle 10"/>
              <p:cNvSpPr/>
              <p:nvPr/>
            </p:nvSpPr>
            <p:spPr>
              <a:xfrm>
                <a:off x="5316869" y="2918149"/>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5" name="Rectangle 14"/>
              <p:cNvSpPr/>
              <p:nvPr/>
            </p:nvSpPr>
            <p:spPr>
              <a:xfrm>
                <a:off x="4681990" y="3044838"/>
                <a:ext cx="1422159" cy="369332"/>
              </a:xfrm>
              <a:prstGeom prst="rect">
                <a:avLst/>
              </a:prstGeom>
            </p:spPr>
            <p:txBody>
              <a:bodyPr wrap="square">
                <a:spAutoFit/>
              </a:bodyPr>
              <a:lstStyle/>
              <a:p>
                <a:pPr algn="ctr"/>
                <a:r>
                  <a:rPr lang="en-AU" sz="900" b="1" dirty="0">
                    <a:latin typeface="GothamNarrow"/>
                    <a:cs typeface="Arial" panose="020B0604020202020204" pitchFamily="34" charset="0"/>
                  </a:rPr>
                  <a:t>If </a:t>
                </a:r>
                <a:r>
                  <a:rPr lang="en-AU" sz="900" b="1" dirty="0" smtClean="0">
                    <a:latin typeface="GothamNarrow"/>
                    <a:cs typeface="Arial" panose="020B0604020202020204" pitchFamily="34" charset="0"/>
                  </a:rPr>
                  <a:t>Yes</a:t>
                </a:r>
                <a:r>
                  <a:rPr lang="en-AU" sz="900" dirty="0" smtClean="0">
                    <a:latin typeface="GothamNarrow"/>
                    <a:cs typeface="Arial" panose="020B0604020202020204" pitchFamily="34" charset="0"/>
                  </a:rPr>
                  <a:t>, answer </a:t>
                </a:r>
                <a:r>
                  <a:rPr lang="en-AU" sz="900" b="1" dirty="0" smtClean="0">
                    <a:latin typeface="GothamNarrow"/>
                    <a:cs typeface="Arial" panose="020B0604020202020204" pitchFamily="34" charset="0"/>
                  </a:rPr>
                  <a:t>Q.1.a</a:t>
                </a:r>
                <a:r>
                  <a:rPr lang="en-AU" sz="900" b="1" dirty="0">
                    <a:latin typeface="GothamNarrow"/>
                    <a:cs typeface="Arial" panose="020B0604020202020204" pitchFamily="34" charset="0"/>
                  </a:rPr>
                  <a:t>., </a:t>
                </a:r>
                <a:r>
                  <a:rPr lang="en-AU" sz="900" b="1" dirty="0" smtClean="0">
                    <a:latin typeface="GothamNarrow"/>
                    <a:cs typeface="Arial" panose="020B0604020202020204" pitchFamily="34" charset="0"/>
                  </a:rPr>
                  <a:t>Q.1.b</a:t>
                </a:r>
                <a:r>
                  <a:rPr lang="en-AU" sz="900" b="1" dirty="0">
                    <a:latin typeface="GothamNarrow"/>
                    <a:cs typeface="Arial" panose="020B0604020202020204" pitchFamily="34" charset="0"/>
                  </a:rPr>
                  <a:t>., and </a:t>
                </a:r>
                <a:r>
                  <a:rPr lang="en-AU" sz="900" b="1" dirty="0" smtClean="0">
                    <a:latin typeface="GothamNarrow"/>
                    <a:cs typeface="Arial" panose="020B0604020202020204" pitchFamily="34" charset="0"/>
                  </a:rPr>
                  <a:t>Q.1.c</a:t>
                </a:r>
                <a:r>
                  <a:rPr lang="en-AU" sz="900" b="1" dirty="0">
                    <a:latin typeface="GothamNarrow"/>
                    <a:cs typeface="Arial" panose="020B0604020202020204" pitchFamily="34" charset="0"/>
                  </a:rPr>
                  <a:t>.</a:t>
                </a:r>
              </a:p>
            </p:txBody>
          </p:sp>
          <p:sp>
            <p:nvSpPr>
              <p:cNvPr id="92" name="TextBox 91"/>
              <p:cNvSpPr txBox="1"/>
              <p:nvPr/>
            </p:nvSpPr>
            <p:spPr>
              <a:xfrm>
                <a:off x="5185219" y="2706098"/>
                <a:ext cx="457200" cy="230832"/>
              </a:xfrm>
              <a:prstGeom prst="rect">
                <a:avLst/>
              </a:prstGeom>
              <a:noFill/>
            </p:spPr>
            <p:txBody>
              <a:bodyPr wrap="square" rtlCol="0">
                <a:spAutoFit/>
              </a:bodyPr>
              <a:lstStyle/>
              <a:p>
                <a:r>
                  <a:rPr lang="en-AU" sz="900" dirty="0" smtClean="0">
                    <a:latin typeface="GothamNarrow"/>
                  </a:rPr>
                  <a:t>Yes</a:t>
                </a:r>
                <a:endParaRPr lang="en-AU" sz="900" dirty="0">
                  <a:latin typeface="GothamNarrow"/>
                </a:endParaRPr>
              </a:p>
            </p:txBody>
          </p:sp>
        </p:grpSp>
      </p:grpSp>
      <p:grpSp>
        <p:nvGrpSpPr>
          <p:cNvPr id="107" name="Group 106"/>
          <p:cNvGrpSpPr/>
          <p:nvPr/>
        </p:nvGrpSpPr>
        <p:grpSpPr>
          <a:xfrm>
            <a:off x="191281" y="4266768"/>
            <a:ext cx="3672409" cy="923330"/>
            <a:chOff x="199827" y="4139952"/>
            <a:chExt cx="3672409" cy="923330"/>
          </a:xfrm>
        </p:grpSpPr>
        <p:sp>
          <p:nvSpPr>
            <p:cNvPr id="21" name="Rectangle 20"/>
            <p:cNvSpPr/>
            <p:nvPr/>
          </p:nvSpPr>
          <p:spPr>
            <a:xfrm>
              <a:off x="199827" y="4139952"/>
              <a:ext cx="3672409" cy="923330"/>
            </a:xfrm>
            <a:prstGeom prst="rect">
              <a:avLst/>
            </a:prstGeom>
          </p:spPr>
          <p:txBody>
            <a:bodyPr wrap="square">
              <a:spAutoFit/>
            </a:bodyPr>
            <a:lstStyle/>
            <a:p>
              <a:r>
                <a:rPr lang="en-AU" sz="900" b="1" dirty="0">
                  <a:latin typeface="GothamNarrow"/>
                  <a:cs typeface="Arial" panose="020B0604020202020204" pitchFamily="34" charset="0"/>
                </a:rPr>
                <a:t>Q1.b. </a:t>
              </a:r>
              <a:r>
                <a:rPr lang="en-AU" sz="900" dirty="0">
                  <a:latin typeface="GothamNarrow"/>
                  <a:cs typeface="Arial" panose="020B0604020202020204" pitchFamily="34" charset="0"/>
                </a:rPr>
                <a:t>Lead you to seek professional help</a:t>
              </a:r>
              <a:r>
                <a:rPr lang="en-AU" sz="900" dirty="0" smtClean="0">
                  <a:latin typeface="GothamNarrow"/>
                  <a:cs typeface="Arial" panose="020B0604020202020204" pitchFamily="34" charset="0"/>
                </a:rPr>
                <a:t>?</a:t>
              </a:r>
            </a:p>
            <a:p>
              <a:r>
                <a:rPr lang="en-AU" sz="600" dirty="0">
                  <a:latin typeface="GothamNarrow"/>
                  <a:cs typeface="Arial" panose="020B0604020202020204" pitchFamily="34" charset="0"/>
                </a:rPr>
                <a:t/>
              </a:r>
              <a:br>
                <a:rPr lang="en-AU" sz="600" dirty="0">
                  <a:latin typeface="GothamNarrow"/>
                  <a:cs typeface="Arial" panose="020B0604020202020204" pitchFamily="34" charset="0"/>
                </a:rPr>
              </a:br>
              <a:r>
                <a:rPr lang="en-AU" sz="900" dirty="0" smtClean="0">
                  <a:latin typeface="GothamNarrow"/>
                  <a:cs typeface="Arial" panose="020B0604020202020204" pitchFamily="34" charset="0"/>
                </a:rPr>
                <a:t>Did you see a:</a:t>
              </a:r>
            </a:p>
            <a:p>
              <a:endParaRPr lang="en-AU" sz="600" dirty="0">
                <a:latin typeface="GothamNarrow"/>
                <a:cs typeface="Arial" panose="020B0604020202020204" pitchFamily="34" charset="0"/>
              </a:endParaRPr>
            </a:p>
            <a:p>
              <a:r>
                <a:rPr lang="en-AU" sz="900" dirty="0" smtClean="0">
                  <a:latin typeface="GothamNarrow"/>
                  <a:cs typeface="Arial" panose="020B0604020202020204" pitchFamily="34" charset="0"/>
                </a:rPr>
                <a:t>        Psychiatrist         Psychologist/counsellor           GP</a:t>
              </a:r>
            </a:p>
            <a:p>
              <a:r>
                <a:rPr lang="en-AU" sz="600" dirty="0">
                  <a:latin typeface="GothamNarrow"/>
                  <a:cs typeface="Arial" panose="020B0604020202020204" pitchFamily="34" charset="0"/>
                </a:rPr>
                <a:t/>
              </a:r>
              <a:br>
                <a:rPr lang="en-AU" sz="600" dirty="0">
                  <a:latin typeface="GothamNarrow"/>
                  <a:cs typeface="Arial" panose="020B0604020202020204" pitchFamily="34" charset="0"/>
                </a:rPr>
              </a:br>
              <a:r>
                <a:rPr lang="en-AU" sz="900" dirty="0" smtClean="0">
                  <a:latin typeface="GothamNarrow"/>
                  <a:cs typeface="Arial" panose="020B0604020202020204" pitchFamily="34" charset="0"/>
                </a:rPr>
                <a:t>Did you take tablets/herbal medicine?</a:t>
              </a:r>
              <a:r>
                <a:rPr lang="en-AU" sz="900" dirty="0">
                  <a:latin typeface="GothamNarrow"/>
                  <a:cs typeface="Arial" panose="020B0604020202020204" pitchFamily="34" charset="0"/>
                </a:rPr>
                <a:t> </a:t>
              </a:r>
              <a:r>
                <a:rPr lang="en-AU" sz="900" dirty="0" smtClean="0">
                  <a:latin typeface="GothamNarrow"/>
                  <a:cs typeface="Arial" panose="020B0604020202020204" pitchFamily="34" charset="0"/>
                </a:rPr>
                <a:t>        No </a:t>
              </a:r>
              <a:r>
                <a:rPr lang="en-AU" sz="900" dirty="0">
                  <a:latin typeface="GothamNarrow"/>
                  <a:cs typeface="Arial" panose="020B0604020202020204" pitchFamily="34" charset="0"/>
                </a:rPr>
                <a:t> </a:t>
              </a:r>
              <a:r>
                <a:rPr lang="en-AU" sz="900" dirty="0" smtClean="0">
                  <a:latin typeface="GothamNarrow"/>
                  <a:cs typeface="Arial" panose="020B0604020202020204" pitchFamily="34" charset="0"/>
                </a:rPr>
                <a:t>         Yes</a:t>
              </a:r>
              <a:endParaRPr lang="en-AU" sz="900" dirty="0">
                <a:latin typeface="GothamNarrow"/>
                <a:cs typeface="Arial" panose="020B0604020202020204" pitchFamily="34" charset="0"/>
              </a:endParaRPr>
            </a:p>
          </p:txBody>
        </p:sp>
        <p:sp>
          <p:nvSpPr>
            <p:cNvPr id="34" name="Rectangle 33"/>
            <p:cNvSpPr/>
            <p:nvPr/>
          </p:nvSpPr>
          <p:spPr>
            <a:xfrm>
              <a:off x="2778226" y="460161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35" name="Rectangle 34"/>
            <p:cNvSpPr/>
            <p:nvPr/>
          </p:nvSpPr>
          <p:spPr>
            <a:xfrm>
              <a:off x="1223477" y="4601616"/>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36" name="Rectangle 35"/>
            <p:cNvSpPr/>
            <p:nvPr/>
          </p:nvSpPr>
          <p:spPr>
            <a:xfrm>
              <a:off x="365818" y="4601617"/>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66" name="Rectangle 65"/>
            <p:cNvSpPr/>
            <p:nvPr/>
          </p:nvSpPr>
          <p:spPr>
            <a:xfrm>
              <a:off x="2778226" y="4820590"/>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69" name="Rectangle 68"/>
            <p:cNvSpPr/>
            <p:nvPr/>
          </p:nvSpPr>
          <p:spPr>
            <a:xfrm>
              <a:off x="2294818" y="4820590"/>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sp>
        <p:nvSpPr>
          <p:cNvPr id="78" name="Rectangle 77"/>
          <p:cNvSpPr/>
          <p:nvPr/>
        </p:nvSpPr>
        <p:spPr>
          <a:xfrm>
            <a:off x="6337945" y="4431731"/>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8" name="Group 7"/>
          <p:cNvGrpSpPr/>
          <p:nvPr/>
        </p:nvGrpSpPr>
        <p:grpSpPr>
          <a:xfrm>
            <a:off x="3920504" y="4162607"/>
            <a:ext cx="1634798" cy="377369"/>
            <a:chOff x="3929050" y="3861351"/>
            <a:chExt cx="1634798" cy="377369"/>
          </a:xfrm>
        </p:grpSpPr>
        <p:grpSp>
          <p:nvGrpSpPr>
            <p:cNvPr id="95" name="Group 94"/>
            <p:cNvGrpSpPr/>
            <p:nvPr/>
          </p:nvGrpSpPr>
          <p:grpSpPr>
            <a:xfrm>
              <a:off x="3929050" y="3863366"/>
              <a:ext cx="380999" cy="375354"/>
              <a:chOff x="3731621" y="4218462"/>
              <a:chExt cx="380999" cy="375354"/>
            </a:xfrm>
          </p:grpSpPr>
          <p:sp>
            <p:nvSpPr>
              <p:cNvPr id="68" name="Rectangle 67"/>
              <p:cNvSpPr/>
              <p:nvPr/>
            </p:nvSpPr>
            <p:spPr>
              <a:xfrm>
                <a:off x="3809446" y="4431891"/>
                <a:ext cx="155895"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88" name="TextBox 87"/>
              <p:cNvSpPr txBox="1"/>
              <p:nvPr/>
            </p:nvSpPr>
            <p:spPr>
              <a:xfrm>
                <a:off x="3731621" y="4218462"/>
                <a:ext cx="380999" cy="230832"/>
              </a:xfrm>
              <a:prstGeom prst="rect">
                <a:avLst/>
              </a:prstGeom>
              <a:noFill/>
            </p:spPr>
            <p:txBody>
              <a:bodyPr wrap="square" rtlCol="0">
                <a:spAutoFit/>
              </a:bodyPr>
              <a:lstStyle/>
              <a:p>
                <a:r>
                  <a:rPr lang="en-AU" sz="900" dirty="0" smtClean="0">
                    <a:latin typeface="GothamNarrow"/>
                  </a:rPr>
                  <a:t>No</a:t>
                </a:r>
                <a:endParaRPr lang="en-AU" sz="900" dirty="0">
                  <a:latin typeface="GothamNarrow"/>
                </a:endParaRPr>
              </a:p>
            </p:txBody>
          </p:sp>
        </p:grpSp>
        <p:grpSp>
          <p:nvGrpSpPr>
            <p:cNvPr id="96" name="Group 95"/>
            <p:cNvGrpSpPr/>
            <p:nvPr/>
          </p:nvGrpSpPr>
          <p:grpSpPr>
            <a:xfrm>
              <a:off x="5049127" y="3861351"/>
              <a:ext cx="514721" cy="377368"/>
              <a:chOff x="4681989" y="4200559"/>
              <a:chExt cx="514721" cy="377368"/>
            </a:xfrm>
          </p:grpSpPr>
          <p:sp>
            <p:nvSpPr>
              <p:cNvPr id="79" name="Rectangle 78"/>
              <p:cNvSpPr/>
              <p:nvPr/>
            </p:nvSpPr>
            <p:spPr>
              <a:xfrm>
                <a:off x="4825888" y="4416002"/>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89" name="TextBox 88"/>
              <p:cNvSpPr txBox="1"/>
              <p:nvPr/>
            </p:nvSpPr>
            <p:spPr>
              <a:xfrm>
                <a:off x="4681989" y="4200559"/>
                <a:ext cx="514721" cy="230832"/>
              </a:xfrm>
              <a:prstGeom prst="rect">
                <a:avLst/>
              </a:prstGeom>
              <a:noFill/>
            </p:spPr>
            <p:txBody>
              <a:bodyPr wrap="square" rtlCol="0">
                <a:spAutoFit/>
              </a:bodyPr>
              <a:lstStyle/>
              <a:p>
                <a:r>
                  <a:rPr lang="en-AU" sz="900" dirty="0" smtClean="0">
                    <a:latin typeface="GothamNarrow"/>
                  </a:rPr>
                  <a:t> Yes</a:t>
                </a:r>
                <a:endParaRPr lang="en-AU" sz="900" dirty="0">
                  <a:latin typeface="GothamNarrow"/>
                </a:endParaRPr>
              </a:p>
            </p:txBody>
          </p:sp>
        </p:grpSp>
      </p:grpSp>
      <p:sp>
        <p:nvSpPr>
          <p:cNvPr id="97" name="Rectangle 96"/>
          <p:cNvSpPr/>
          <p:nvPr/>
        </p:nvSpPr>
        <p:spPr>
          <a:xfrm>
            <a:off x="3403028" y="4601500"/>
            <a:ext cx="3659104" cy="507831"/>
          </a:xfrm>
          <a:prstGeom prst="rect">
            <a:avLst/>
          </a:prstGeom>
        </p:spPr>
        <p:txBody>
          <a:bodyPr wrap="square">
            <a:spAutoFit/>
          </a:bodyPr>
          <a:lstStyle/>
          <a:p>
            <a:r>
              <a:rPr lang="en-AU" sz="900" b="1" dirty="0">
                <a:latin typeface="GothamNarrow"/>
              </a:rPr>
              <a:t>If yes</a:t>
            </a:r>
            <a:r>
              <a:rPr lang="en-AU" sz="900" dirty="0">
                <a:latin typeface="GothamNarrow"/>
              </a:rPr>
              <a:t>, name of professional</a:t>
            </a:r>
            <a:r>
              <a:rPr lang="en-AU" sz="900" dirty="0" smtClean="0">
                <a:latin typeface="GothamNarrow"/>
              </a:rPr>
              <a:t>:_____________________</a:t>
            </a:r>
            <a:br>
              <a:rPr lang="en-AU" sz="900" dirty="0" smtClean="0">
                <a:latin typeface="GothamNarrow"/>
              </a:rPr>
            </a:br>
            <a:endParaRPr lang="en-AU" sz="900" dirty="0">
              <a:latin typeface="GothamNarrow"/>
            </a:endParaRPr>
          </a:p>
          <a:p>
            <a:r>
              <a:rPr lang="en-AU" sz="900" b="1" dirty="0">
                <a:latin typeface="GothamNarrow"/>
              </a:rPr>
              <a:t>If yes</a:t>
            </a:r>
            <a:r>
              <a:rPr lang="en-AU" sz="900" dirty="0">
                <a:latin typeface="GothamNarrow"/>
              </a:rPr>
              <a:t>, list medication(s</a:t>
            </a:r>
            <a:r>
              <a:rPr lang="en-AU" sz="900" dirty="0" smtClean="0">
                <a:latin typeface="GothamNarrow"/>
              </a:rPr>
              <a:t>):________________________</a:t>
            </a:r>
            <a:endParaRPr lang="en-AU" sz="900" dirty="0">
              <a:latin typeface="GothamNarrow"/>
            </a:endParaRPr>
          </a:p>
        </p:txBody>
      </p:sp>
      <p:grpSp>
        <p:nvGrpSpPr>
          <p:cNvPr id="19" name="Group 18"/>
          <p:cNvGrpSpPr/>
          <p:nvPr/>
        </p:nvGrpSpPr>
        <p:grpSpPr>
          <a:xfrm>
            <a:off x="223070" y="5412866"/>
            <a:ext cx="6174919" cy="600164"/>
            <a:chOff x="191281" y="5159335"/>
            <a:chExt cx="6174919" cy="600164"/>
          </a:xfrm>
        </p:grpSpPr>
        <p:sp>
          <p:nvSpPr>
            <p:cNvPr id="24" name="Rectangle 23"/>
            <p:cNvSpPr/>
            <p:nvPr/>
          </p:nvSpPr>
          <p:spPr>
            <a:xfrm>
              <a:off x="191281" y="5205117"/>
              <a:ext cx="3082254" cy="507831"/>
            </a:xfrm>
            <a:prstGeom prst="rect">
              <a:avLst/>
            </a:prstGeom>
          </p:spPr>
          <p:txBody>
            <a:bodyPr wrap="square">
              <a:spAutoFit/>
            </a:bodyPr>
            <a:lstStyle/>
            <a:p>
              <a:r>
                <a:rPr lang="en-AU" sz="900" b="1" dirty="0" smtClean="0">
                  <a:latin typeface="GothamNarrow"/>
                  <a:cs typeface="Arial" panose="020B0604020202020204" pitchFamily="34" charset="0"/>
                </a:rPr>
                <a:t>Q1.c. </a:t>
              </a:r>
              <a:r>
                <a:rPr lang="en-AU" sz="900" dirty="0" smtClean="0">
                  <a:latin typeface="GothamNarrow"/>
                  <a:cs typeface="Arial" panose="020B0604020202020204" pitchFamily="34" charset="0"/>
                </a:rPr>
                <a:t>Do you have </a:t>
              </a:r>
              <a:r>
                <a:rPr lang="en-AU" sz="900" b="1" u="sng" dirty="0" smtClean="0">
                  <a:latin typeface="GothamNarrow"/>
                  <a:cs typeface="Arial" panose="020B0604020202020204" pitchFamily="34" charset="0"/>
                </a:rPr>
                <a:t>any other history of mental health problems? </a:t>
              </a:r>
              <a:r>
                <a:rPr lang="en-AU" sz="900" dirty="0" smtClean="0">
                  <a:latin typeface="GothamNarrow"/>
                  <a:cs typeface="Arial" panose="020B0604020202020204" pitchFamily="34" charset="0"/>
                </a:rPr>
                <a:t>(</a:t>
              </a:r>
              <a:r>
                <a:rPr lang="en-AU" sz="900" dirty="0" err="1" smtClean="0">
                  <a:latin typeface="GothamNarrow"/>
                  <a:cs typeface="Arial" panose="020B0604020202020204" pitchFamily="34" charset="0"/>
                </a:rPr>
                <a:t>eg</a:t>
              </a:r>
              <a:r>
                <a:rPr lang="en-AU" sz="900" dirty="0" smtClean="0">
                  <a:latin typeface="GothamNarrow"/>
                  <a:cs typeface="Arial" panose="020B0604020202020204" pitchFamily="34" charset="0"/>
                </a:rPr>
                <a:t>. Eating disorders, psychosis, bipolar, schizophrenia)</a:t>
              </a:r>
            </a:p>
          </p:txBody>
        </p:sp>
        <p:sp>
          <p:nvSpPr>
            <p:cNvPr id="99" name="Rectangle 98"/>
            <p:cNvSpPr/>
            <p:nvPr/>
          </p:nvSpPr>
          <p:spPr>
            <a:xfrm>
              <a:off x="3420571" y="5159335"/>
              <a:ext cx="2945629" cy="600164"/>
            </a:xfrm>
            <a:prstGeom prst="rect">
              <a:avLst/>
            </a:prstGeom>
          </p:spPr>
          <p:txBody>
            <a:bodyPr wrap="square">
              <a:spAutoFit/>
            </a:bodyPr>
            <a:lstStyle/>
            <a:p>
              <a:r>
                <a:rPr lang="en-AU" sz="900" b="1" dirty="0">
                  <a:latin typeface="GothamNarrow"/>
                </a:rPr>
                <a:t>If yes</a:t>
              </a:r>
              <a:r>
                <a:rPr lang="en-AU" sz="900" dirty="0">
                  <a:latin typeface="GothamNarrow"/>
                </a:rPr>
                <a:t>, </a:t>
              </a:r>
              <a:r>
                <a:rPr lang="en-AU" sz="900" dirty="0" smtClean="0">
                  <a:latin typeface="GothamNarrow"/>
                </a:rPr>
                <a:t>list other mental health problems:</a:t>
              </a:r>
            </a:p>
            <a:p>
              <a:r>
                <a:rPr lang="en-AU" sz="1200" dirty="0" smtClean="0">
                  <a:latin typeface="GothamNarrow"/>
                </a:rPr>
                <a:t>________________________________________________________________</a:t>
              </a:r>
              <a:endParaRPr lang="en-AU" sz="900" dirty="0">
                <a:latin typeface="GothamNarrow"/>
              </a:endParaRPr>
            </a:p>
          </p:txBody>
        </p:sp>
      </p:grpSp>
      <p:cxnSp>
        <p:nvCxnSpPr>
          <p:cNvPr id="71" name="Straight Connector 70"/>
          <p:cNvCxnSpPr/>
          <p:nvPr/>
        </p:nvCxnSpPr>
        <p:spPr>
          <a:xfrm>
            <a:off x="258452" y="6210567"/>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223070" y="7270553"/>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81402" y="7414655"/>
            <a:ext cx="3082254" cy="507831"/>
          </a:xfrm>
          <a:prstGeom prst="rect">
            <a:avLst/>
          </a:prstGeom>
        </p:spPr>
        <p:txBody>
          <a:bodyPr wrap="square">
            <a:spAutoFit/>
          </a:bodyPr>
          <a:lstStyle/>
          <a:p>
            <a:r>
              <a:rPr lang="en-AU" sz="900" b="1" dirty="0" smtClean="0">
                <a:latin typeface="GothamNarrow"/>
                <a:cs typeface="Arial" panose="020B0604020202020204" pitchFamily="34" charset="0"/>
              </a:rPr>
              <a:t>Q3. </a:t>
            </a:r>
            <a:r>
              <a:rPr lang="en-AU" sz="900" dirty="0">
                <a:latin typeface="GothamNarrow"/>
                <a:cs typeface="Arial" panose="020B0604020202020204" pitchFamily="34" charset="0"/>
              </a:rPr>
              <a:t>Have you had any stresses, changes or losses in the last </a:t>
            </a:r>
            <a:r>
              <a:rPr lang="en-AU" sz="900" dirty="0" smtClean="0">
                <a:latin typeface="GothamNarrow"/>
                <a:cs typeface="Arial" panose="020B0604020202020204" pitchFamily="34" charset="0"/>
              </a:rPr>
              <a:t>12 months</a:t>
            </a:r>
            <a:r>
              <a:rPr lang="en-AU" sz="900" dirty="0">
                <a:latin typeface="GothamNarrow"/>
                <a:cs typeface="Arial" panose="020B0604020202020204" pitchFamily="34" charset="0"/>
              </a:rPr>
              <a:t>? (e.g. only: separation, domestic violence, job </a:t>
            </a:r>
            <a:r>
              <a:rPr lang="en-AU" sz="900" dirty="0" smtClean="0">
                <a:latin typeface="GothamNarrow"/>
                <a:cs typeface="Arial" panose="020B0604020202020204" pitchFamily="34" charset="0"/>
              </a:rPr>
              <a:t>loss, bereavement </a:t>
            </a:r>
            <a:r>
              <a:rPr lang="en-AU" sz="900" dirty="0">
                <a:latin typeface="GothamNarrow"/>
                <a:cs typeface="Arial" panose="020B0604020202020204" pitchFamily="34" charset="0"/>
              </a:rPr>
              <a:t>etc.)</a:t>
            </a:r>
          </a:p>
        </p:txBody>
      </p:sp>
      <p:grpSp>
        <p:nvGrpSpPr>
          <p:cNvPr id="113" name="Group 112"/>
          <p:cNvGrpSpPr/>
          <p:nvPr/>
        </p:nvGrpSpPr>
        <p:grpSpPr>
          <a:xfrm>
            <a:off x="3644575" y="7291058"/>
            <a:ext cx="2074466" cy="708165"/>
            <a:chOff x="3705584" y="2495674"/>
            <a:chExt cx="2074466" cy="708165"/>
          </a:xfrm>
        </p:grpSpPr>
        <p:grpSp>
          <p:nvGrpSpPr>
            <p:cNvPr id="114" name="Group 113"/>
            <p:cNvGrpSpPr/>
            <p:nvPr/>
          </p:nvGrpSpPr>
          <p:grpSpPr>
            <a:xfrm>
              <a:off x="3705584" y="2495674"/>
              <a:ext cx="835416" cy="708072"/>
              <a:chOff x="3792575" y="2706098"/>
              <a:chExt cx="835416" cy="708072"/>
            </a:xfrm>
          </p:grpSpPr>
          <p:sp>
            <p:nvSpPr>
              <p:cNvPr id="126" name="Rectangle 125"/>
              <p:cNvSpPr/>
              <p:nvPr/>
            </p:nvSpPr>
            <p:spPr>
              <a:xfrm>
                <a:off x="4130341" y="2918149"/>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27" name="Rectangle 126"/>
              <p:cNvSpPr/>
              <p:nvPr/>
            </p:nvSpPr>
            <p:spPr>
              <a:xfrm>
                <a:off x="3792575" y="3044838"/>
                <a:ext cx="835416" cy="369332"/>
              </a:xfrm>
              <a:prstGeom prst="rect">
                <a:avLst/>
              </a:prstGeom>
            </p:spPr>
            <p:txBody>
              <a:bodyPr wrap="square">
                <a:spAutoFit/>
              </a:bodyPr>
              <a:lstStyle/>
              <a:p>
                <a:pPr algn="ctr"/>
                <a:r>
                  <a:rPr lang="en-AU" sz="900" b="1" dirty="0">
                    <a:latin typeface="GothamNarrow"/>
                    <a:cs typeface="Arial" panose="020B0604020202020204" pitchFamily="34" charset="0"/>
                  </a:rPr>
                  <a:t>If No, </a:t>
                </a:r>
                <a:r>
                  <a:rPr lang="en-AU" sz="900" dirty="0">
                    <a:latin typeface="GothamNarrow"/>
                    <a:cs typeface="Arial" panose="020B0604020202020204" pitchFamily="34" charset="0"/>
                  </a:rPr>
                  <a:t>skip to question </a:t>
                </a:r>
                <a:r>
                  <a:rPr lang="en-AU" sz="900" b="1" dirty="0" smtClean="0">
                    <a:latin typeface="GothamNarrow"/>
                    <a:cs typeface="Arial" panose="020B0604020202020204" pitchFamily="34" charset="0"/>
                  </a:rPr>
                  <a:t>Q.4</a:t>
                </a:r>
                <a:endParaRPr lang="en-AU" sz="900" b="1" dirty="0">
                  <a:latin typeface="GothamNarrow"/>
                  <a:cs typeface="Arial" panose="020B0604020202020204" pitchFamily="34" charset="0"/>
                </a:endParaRPr>
              </a:p>
            </p:txBody>
          </p:sp>
          <p:sp>
            <p:nvSpPr>
              <p:cNvPr id="128" name="TextBox 127"/>
              <p:cNvSpPr txBox="1"/>
              <p:nvPr/>
            </p:nvSpPr>
            <p:spPr>
              <a:xfrm>
                <a:off x="4045468" y="2706098"/>
                <a:ext cx="380999" cy="230832"/>
              </a:xfrm>
              <a:prstGeom prst="rect">
                <a:avLst/>
              </a:prstGeom>
              <a:noFill/>
            </p:spPr>
            <p:txBody>
              <a:bodyPr wrap="square" rtlCol="0">
                <a:spAutoFit/>
              </a:bodyPr>
              <a:lstStyle/>
              <a:p>
                <a:r>
                  <a:rPr lang="en-AU" sz="900" dirty="0" smtClean="0">
                    <a:latin typeface="GothamNarrow"/>
                  </a:rPr>
                  <a:t>No</a:t>
                </a:r>
                <a:endParaRPr lang="en-AU" sz="900" dirty="0">
                  <a:latin typeface="GothamNarrow"/>
                </a:endParaRPr>
              </a:p>
            </p:txBody>
          </p:sp>
        </p:grpSp>
        <p:grpSp>
          <p:nvGrpSpPr>
            <p:cNvPr id="115" name="Group 114"/>
            <p:cNvGrpSpPr/>
            <p:nvPr/>
          </p:nvGrpSpPr>
          <p:grpSpPr>
            <a:xfrm>
              <a:off x="4777387" y="2495767"/>
              <a:ext cx="1002663" cy="708072"/>
              <a:chOff x="4884718" y="2706098"/>
              <a:chExt cx="1002663" cy="708072"/>
            </a:xfrm>
          </p:grpSpPr>
          <p:sp>
            <p:nvSpPr>
              <p:cNvPr id="117" name="Rectangle 116"/>
              <p:cNvSpPr/>
              <p:nvPr/>
            </p:nvSpPr>
            <p:spPr>
              <a:xfrm>
                <a:off x="5316869" y="2918149"/>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23" name="Rectangle 122"/>
              <p:cNvSpPr/>
              <p:nvPr/>
            </p:nvSpPr>
            <p:spPr>
              <a:xfrm>
                <a:off x="4884718" y="3044838"/>
                <a:ext cx="1002663" cy="369332"/>
              </a:xfrm>
              <a:prstGeom prst="rect">
                <a:avLst/>
              </a:prstGeom>
            </p:spPr>
            <p:txBody>
              <a:bodyPr wrap="square">
                <a:spAutoFit/>
              </a:bodyPr>
              <a:lstStyle/>
              <a:p>
                <a:pPr algn="ctr"/>
                <a:r>
                  <a:rPr lang="en-AU" sz="900" dirty="0">
                    <a:latin typeface="GothamNarrow"/>
                    <a:cs typeface="Arial" panose="020B0604020202020204" pitchFamily="34" charset="0"/>
                  </a:rPr>
                  <a:t>If </a:t>
                </a:r>
                <a:r>
                  <a:rPr lang="en-AU" sz="900" dirty="0" smtClean="0">
                    <a:latin typeface="GothamNarrow"/>
                    <a:cs typeface="Arial" panose="020B0604020202020204" pitchFamily="34" charset="0"/>
                  </a:rPr>
                  <a:t>Yes, answer </a:t>
                </a:r>
                <a:r>
                  <a:rPr lang="en-AU" sz="900" b="1" dirty="0" smtClean="0">
                    <a:latin typeface="GothamNarrow"/>
                    <a:cs typeface="Arial" panose="020B0604020202020204" pitchFamily="34" charset="0"/>
                  </a:rPr>
                  <a:t>Q.3.a</a:t>
                </a:r>
              </a:p>
            </p:txBody>
          </p:sp>
          <p:sp>
            <p:nvSpPr>
              <p:cNvPr id="125" name="TextBox 124"/>
              <p:cNvSpPr txBox="1"/>
              <p:nvPr/>
            </p:nvSpPr>
            <p:spPr>
              <a:xfrm>
                <a:off x="5185219" y="2706098"/>
                <a:ext cx="457200" cy="230832"/>
              </a:xfrm>
              <a:prstGeom prst="rect">
                <a:avLst/>
              </a:prstGeom>
              <a:noFill/>
            </p:spPr>
            <p:txBody>
              <a:bodyPr wrap="square" rtlCol="0">
                <a:spAutoFit/>
              </a:bodyPr>
              <a:lstStyle/>
              <a:p>
                <a:r>
                  <a:rPr lang="en-AU" sz="900" dirty="0" smtClean="0">
                    <a:latin typeface="GothamNarrow"/>
                  </a:rPr>
                  <a:t>Yes</a:t>
                </a:r>
                <a:endParaRPr lang="en-AU" sz="900" dirty="0">
                  <a:latin typeface="GothamNarrow"/>
                </a:endParaRPr>
              </a:p>
            </p:txBody>
          </p:sp>
        </p:grpSp>
      </p:grpSp>
      <p:sp>
        <p:nvSpPr>
          <p:cNvPr id="129" name="Rectangle 128"/>
          <p:cNvSpPr/>
          <p:nvPr/>
        </p:nvSpPr>
        <p:spPr>
          <a:xfrm>
            <a:off x="6337945" y="7498249"/>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cxnSp>
        <p:nvCxnSpPr>
          <p:cNvPr id="130" name="Straight Connector 129"/>
          <p:cNvCxnSpPr/>
          <p:nvPr/>
        </p:nvCxnSpPr>
        <p:spPr>
          <a:xfrm>
            <a:off x="223070" y="8055097"/>
            <a:ext cx="6216260" cy="0"/>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238719" y="874846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3488016" y="8055097"/>
            <a:ext cx="2810738" cy="511616"/>
            <a:chOff x="3640173" y="3922206"/>
            <a:chExt cx="2719547" cy="511616"/>
          </a:xfrm>
        </p:grpSpPr>
        <p:sp>
          <p:nvSpPr>
            <p:cNvPr id="25" name="Rectangle 24"/>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Not             A                             Quite         Very</a:t>
              </a:r>
            </a:p>
            <a:p>
              <a:r>
                <a:rPr lang="en-AU" sz="900" dirty="0" smtClean="0">
                  <a:latin typeface="GothamNarrow"/>
                  <a:cs typeface="Arial" panose="020B0604020202020204" pitchFamily="34" charset="0"/>
                </a:rPr>
                <a:t>at all          little      Somewhat     a lot         much</a:t>
              </a:r>
              <a:endParaRPr lang="en-AU" sz="900" dirty="0">
                <a:latin typeface="GothamNarrow"/>
                <a:cs typeface="Arial" panose="020B0604020202020204" pitchFamily="34" charset="0"/>
              </a:endParaRPr>
            </a:p>
          </p:txBody>
        </p:sp>
        <p:grpSp>
          <p:nvGrpSpPr>
            <p:cNvPr id="32" name="Group 31"/>
            <p:cNvGrpSpPr/>
            <p:nvPr/>
          </p:nvGrpSpPr>
          <p:grpSpPr>
            <a:xfrm>
              <a:off x="3758572" y="4271897"/>
              <a:ext cx="2257795" cy="161925"/>
              <a:chOff x="3106774" y="6728365"/>
              <a:chExt cx="2257795" cy="161925"/>
            </a:xfrm>
          </p:grpSpPr>
          <p:sp>
            <p:nvSpPr>
              <p:cNvPr id="26" name="Rectangle 25"/>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7" name="Rectangle 26"/>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8" name="Rectangle 27"/>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9" name="Rectangle 28"/>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30" name="Rectangle 29"/>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sp>
        <p:nvSpPr>
          <p:cNvPr id="131" name="Rectangle 130"/>
          <p:cNvSpPr/>
          <p:nvPr/>
        </p:nvSpPr>
        <p:spPr>
          <a:xfrm>
            <a:off x="191281" y="8083464"/>
            <a:ext cx="3429000" cy="646331"/>
          </a:xfrm>
          <a:prstGeom prst="rect">
            <a:avLst/>
          </a:prstGeom>
        </p:spPr>
        <p:txBody>
          <a:bodyPr>
            <a:spAutoFit/>
          </a:bodyPr>
          <a:lstStyle/>
          <a:p>
            <a:r>
              <a:rPr lang="en-AU" sz="900" b="1" dirty="0">
                <a:latin typeface="GothamNarrow"/>
              </a:rPr>
              <a:t>Q3.a. P</a:t>
            </a:r>
            <a:r>
              <a:rPr lang="en-AU" sz="900" b="1" dirty="0" smtClean="0">
                <a:latin typeface="GothamNarrow"/>
              </a:rPr>
              <a:t>lease specify</a:t>
            </a:r>
            <a:r>
              <a:rPr lang="en-AU" sz="900" dirty="0" smtClean="0">
                <a:latin typeface="GothamNarrow"/>
              </a:rPr>
              <a:t>:______________________________</a:t>
            </a:r>
            <a:br>
              <a:rPr lang="en-AU" sz="900" dirty="0" smtClean="0">
                <a:latin typeface="GothamNarrow"/>
              </a:rPr>
            </a:br>
            <a:endParaRPr lang="en-AU" sz="900" dirty="0">
              <a:latin typeface="GothamNarrow"/>
            </a:endParaRPr>
          </a:p>
          <a:p>
            <a:r>
              <a:rPr lang="en-AU" sz="900" dirty="0" smtClean="0">
                <a:latin typeface="GothamNarrow"/>
              </a:rPr>
              <a:t>How </a:t>
            </a:r>
            <a:r>
              <a:rPr lang="en-AU" sz="900" dirty="0">
                <a:latin typeface="GothamNarrow"/>
              </a:rPr>
              <a:t>distressed were you by these stresses, changes</a:t>
            </a:r>
          </a:p>
          <a:p>
            <a:r>
              <a:rPr lang="en-AU" sz="900" dirty="0">
                <a:latin typeface="GothamNarrow"/>
              </a:rPr>
              <a:t>or losses?</a:t>
            </a:r>
          </a:p>
        </p:txBody>
      </p:sp>
      <p:sp>
        <p:nvSpPr>
          <p:cNvPr id="145" name="Rectangle 144"/>
          <p:cNvSpPr/>
          <p:nvPr/>
        </p:nvSpPr>
        <p:spPr>
          <a:xfrm>
            <a:off x="6337945" y="8245843"/>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0" name="Rectangle 19"/>
          <p:cNvSpPr/>
          <p:nvPr/>
        </p:nvSpPr>
        <p:spPr>
          <a:xfrm>
            <a:off x="238719" y="8925719"/>
            <a:ext cx="4399906" cy="215444"/>
          </a:xfrm>
          <a:prstGeom prst="rect">
            <a:avLst/>
          </a:prstGeom>
        </p:spPr>
        <p:txBody>
          <a:bodyPr wrap="square">
            <a:spAutoFit/>
          </a:bodyPr>
          <a:lstStyle/>
          <a:p>
            <a:r>
              <a:rPr lang="en-AU" sz="800" dirty="0">
                <a:latin typeface="GothamNarrow"/>
              </a:rPr>
              <a:t>© M-P Austin. Reproduced with permission. </a:t>
            </a:r>
            <a:r>
              <a:rPr lang="en-AU" sz="800" dirty="0" smtClean="0">
                <a:latin typeface="GothamNarrow"/>
              </a:rPr>
              <a:t>ANRQWNHS </a:t>
            </a:r>
            <a:r>
              <a:rPr lang="en-AU" sz="800" dirty="0">
                <a:latin typeface="GothamNarrow"/>
              </a:rPr>
              <a:t>(updated </a:t>
            </a:r>
            <a:r>
              <a:rPr lang="en-AU" sz="800" dirty="0" smtClean="0">
                <a:latin typeface="GothamNarrow"/>
              </a:rPr>
              <a:t>June 2018).</a:t>
            </a:r>
            <a:endParaRPr lang="en-AU" sz="800" dirty="0">
              <a:latin typeface="GothamNarrow"/>
            </a:endParaRPr>
          </a:p>
        </p:txBody>
      </p:sp>
      <p:grpSp>
        <p:nvGrpSpPr>
          <p:cNvPr id="45" name="Group 44"/>
          <p:cNvGrpSpPr/>
          <p:nvPr/>
        </p:nvGrpSpPr>
        <p:grpSpPr>
          <a:xfrm>
            <a:off x="6182369" y="1899334"/>
            <a:ext cx="457200" cy="665401"/>
            <a:chOff x="6187412" y="2039692"/>
            <a:chExt cx="457200" cy="665401"/>
          </a:xfrm>
        </p:grpSpPr>
        <p:sp>
          <p:nvSpPr>
            <p:cNvPr id="67" name="Rectangle 66"/>
            <p:cNvSpPr/>
            <p:nvPr/>
          </p:nvSpPr>
          <p:spPr>
            <a:xfrm>
              <a:off x="6210075" y="2255136"/>
              <a:ext cx="429494" cy="449957"/>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47" name="TextBox 146"/>
            <p:cNvSpPr txBox="1"/>
            <p:nvPr/>
          </p:nvSpPr>
          <p:spPr>
            <a:xfrm>
              <a:off x="6187412" y="2039692"/>
              <a:ext cx="457200" cy="230832"/>
            </a:xfrm>
            <a:prstGeom prst="rect">
              <a:avLst/>
            </a:prstGeom>
            <a:noFill/>
          </p:spPr>
          <p:txBody>
            <a:bodyPr wrap="square" rtlCol="0">
              <a:spAutoFit/>
            </a:bodyPr>
            <a:lstStyle/>
            <a:p>
              <a:r>
                <a:rPr lang="en-AU" sz="900" b="1" dirty="0" smtClean="0">
                  <a:latin typeface="GothamNarrow"/>
                </a:rPr>
                <a:t>Total</a:t>
              </a:r>
              <a:endParaRPr lang="en-AU" sz="900" b="1" dirty="0">
                <a:latin typeface="GothamNarrow"/>
              </a:endParaRPr>
            </a:p>
          </p:txBody>
        </p:sp>
      </p:grpSp>
      <p:cxnSp>
        <p:nvCxnSpPr>
          <p:cNvPr id="151" name="Straight Connector 150"/>
          <p:cNvCxnSpPr/>
          <p:nvPr/>
        </p:nvCxnSpPr>
        <p:spPr>
          <a:xfrm>
            <a:off x="3392083" y="2756046"/>
            <a:ext cx="13464" cy="5973749"/>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grpSp>
        <p:nvGrpSpPr>
          <p:cNvPr id="153" name="Group 152"/>
          <p:cNvGrpSpPr/>
          <p:nvPr/>
        </p:nvGrpSpPr>
        <p:grpSpPr>
          <a:xfrm>
            <a:off x="3488016" y="3411832"/>
            <a:ext cx="2810738" cy="511616"/>
            <a:chOff x="3640173" y="3922206"/>
            <a:chExt cx="2719547" cy="511616"/>
          </a:xfrm>
        </p:grpSpPr>
        <p:sp>
          <p:nvSpPr>
            <p:cNvPr id="154" name="Rectangle 153"/>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Not             A                             Quite         Very</a:t>
              </a:r>
            </a:p>
            <a:p>
              <a:r>
                <a:rPr lang="en-AU" sz="900" dirty="0" smtClean="0">
                  <a:latin typeface="GothamNarrow"/>
                  <a:cs typeface="Arial" panose="020B0604020202020204" pitchFamily="34" charset="0"/>
                </a:rPr>
                <a:t>at all          little      Somewhat     a lot         much</a:t>
              </a:r>
              <a:endParaRPr lang="en-AU" sz="900" dirty="0">
                <a:latin typeface="GothamNarrow"/>
                <a:cs typeface="Arial" panose="020B0604020202020204" pitchFamily="34" charset="0"/>
              </a:endParaRPr>
            </a:p>
          </p:txBody>
        </p:sp>
        <p:grpSp>
          <p:nvGrpSpPr>
            <p:cNvPr id="155" name="Group 154"/>
            <p:cNvGrpSpPr/>
            <p:nvPr/>
          </p:nvGrpSpPr>
          <p:grpSpPr>
            <a:xfrm>
              <a:off x="3758572" y="4271897"/>
              <a:ext cx="2257795" cy="161925"/>
              <a:chOff x="3106774" y="6728365"/>
              <a:chExt cx="2257795" cy="161925"/>
            </a:xfrm>
          </p:grpSpPr>
          <p:sp>
            <p:nvSpPr>
              <p:cNvPr id="156" name="Rectangle 155"/>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57" name="Rectangle 156"/>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58" name="Rectangle 157"/>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59" name="Rectangle 158"/>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60" name="Rectangle 159"/>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sp>
        <p:nvSpPr>
          <p:cNvPr id="112" name="Rectangle 111"/>
          <p:cNvSpPr/>
          <p:nvPr/>
        </p:nvSpPr>
        <p:spPr>
          <a:xfrm>
            <a:off x="6337945" y="6626155"/>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3" name="Rectangle 2"/>
          <p:cNvSpPr/>
          <p:nvPr/>
        </p:nvSpPr>
        <p:spPr>
          <a:xfrm>
            <a:off x="167939" y="6575939"/>
            <a:ext cx="3429000" cy="369332"/>
          </a:xfrm>
          <a:prstGeom prst="rect">
            <a:avLst/>
          </a:prstGeom>
        </p:spPr>
        <p:txBody>
          <a:bodyPr>
            <a:spAutoFit/>
          </a:bodyPr>
          <a:lstStyle/>
          <a:p>
            <a:r>
              <a:rPr lang="en-AU" sz="900" b="1" dirty="0">
                <a:latin typeface="GothamNarrow"/>
              </a:rPr>
              <a:t>Q2. </a:t>
            </a:r>
            <a:r>
              <a:rPr lang="en-AU" sz="900" dirty="0">
                <a:latin typeface="GothamNarrow"/>
              </a:rPr>
              <a:t>Is your relationship with your partner an emotionally</a:t>
            </a:r>
          </a:p>
          <a:p>
            <a:r>
              <a:rPr lang="en-AU" sz="900" dirty="0">
                <a:latin typeface="GothamNarrow"/>
              </a:rPr>
              <a:t>supportive one?</a:t>
            </a:r>
          </a:p>
        </p:txBody>
      </p:sp>
      <p:grpSp>
        <p:nvGrpSpPr>
          <p:cNvPr id="100" name="Group 99"/>
          <p:cNvGrpSpPr/>
          <p:nvPr/>
        </p:nvGrpSpPr>
        <p:grpSpPr>
          <a:xfrm>
            <a:off x="3464674" y="6210567"/>
            <a:ext cx="2810738" cy="930333"/>
            <a:chOff x="3471494" y="3940345"/>
            <a:chExt cx="2810738" cy="930333"/>
          </a:xfrm>
        </p:grpSpPr>
        <p:sp>
          <p:nvSpPr>
            <p:cNvPr id="101" name="Rectangle 100"/>
            <p:cNvSpPr/>
            <p:nvPr/>
          </p:nvSpPr>
          <p:spPr>
            <a:xfrm>
              <a:off x="5769856" y="4707689"/>
              <a:ext cx="149546" cy="162989"/>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102" name="Group 101"/>
            <p:cNvGrpSpPr/>
            <p:nvPr/>
          </p:nvGrpSpPr>
          <p:grpSpPr>
            <a:xfrm>
              <a:off x="3471494" y="3940345"/>
              <a:ext cx="2810738" cy="552136"/>
              <a:chOff x="3640173" y="3881686"/>
              <a:chExt cx="2719547" cy="552136"/>
            </a:xfrm>
          </p:grpSpPr>
          <p:sp>
            <p:nvSpPr>
              <p:cNvPr id="104" name="Rectangle 103"/>
              <p:cNvSpPr/>
              <p:nvPr/>
            </p:nvSpPr>
            <p:spPr>
              <a:xfrm>
                <a:off x="3640173" y="3881686"/>
                <a:ext cx="2719547" cy="369332"/>
              </a:xfrm>
              <a:prstGeom prst="rect">
                <a:avLst/>
              </a:prstGeom>
            </p:spPr>
            <p:txBody>
              <a:bodyPr wrap="square">
                <a:spAutoFit/>
              </a:bodyPr>
              <a:lstStyle/>
              <a:p>
                <a:r>
                  <a:rPr lang="en-AU" sz="900" dirty="0" smtClean="0">
                    <a:latin typeface="GothamNarrow"/>
                    <a:cs typeface="Arial" panose="020B0604020202020204" pitchFamily="34" charset="0"/>
                  </a:rPr>
                  <a:t> Very        Quite                            A              Not</a:t>
                </a:r>
              </a:p>
              <a:p>
                <a:r>
                  <a:rPr lang="en-AU" sz="900" dirty="0" smtClean="0">
                    <a:latin typeface="GothamNarrow"/>
                    <a:cs typeface="Arial" panose="020B0604020202020204" pitchFamily="34" charset="0"/>
                  </a:rPr>
                  <a:t>much        a lot     Somewhat      little          at all</a:t>
                </a:r>
                <a:endParaRPr lang="en-AU" sz="900" dirty="0">
                  <a:latin typeface="GothamNarrow"/>
                  <a:cs typeface="Arial" panose="020B0604020202020204" pitchFamily="34" charset="0"/>
                </a:endParaRPr>
              </a:p>
            </p:txBody>
          </p:sp>
          <p:grpSp>
            <p:nvGrpSpPr>
              <p:cNvPr id="105" name="Group 104"/>
              <p:cNvGrpSpPr/>
              <p:nvPr/>
            </p:nvGrpSpPr>
            <p:grpSpPr>
              <a:xfrm>
                <a:off x="3758572" y="4271897"/>
                <a:ext cx="2257795" cy="161925"/>
                <a:chOff x="3106774" y="6728365"/>
                <a:chExt cx="2257795" cy="161925"/>
              </a:xfrm>
            </p:grpSpPr>
            <p:sp>
              <p:nvSpPr>
                <p:cNvPr id="106" name="Rectangle 105"/>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8" name="Rectangle 107"/>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9" name="Rectangle 108"/>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6" name="Rectangle 135"/>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7" name="Rectangle 136"/>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sp>
          <p:nvSpPr>
            <p:cNvPr id="103" name="TextBox 102"/>
            <p:cNvSpPr txBox="1"/>
            <p:nvPr/>
          </p:nvSpPr>
          <p:spPr>
            <a:xfrm>
              <a:off x="5476389" y="4501904"/>
              <a:ext cx="744443" cy="230832"/>
            </a:xfrm>
            <a:prstGeom prst="rect">
              <a:avLst/>
            </a:prstGeom>
            <a:noFill/>
          </p:spPr>
          <p:txBody>
            <a:bodyPr wrap="square" rtlCol="0">
              <a:spAutoFit/>
            </a:bodyPr>
            <a:lstStyle/>
            <a:p>
              <a:r>
                <a:rPr lang="en-AU" sz="900" dirty="0" smtClean="0">
                  <a:latin typeface="GothamNarrow"/>
                </a:rPr>
                <a:t>No partner</a:t>
              </a:r>
              <a:endParaRPr lang="en-AU" sz="900" dirty="0">
                <a:latin typeface="GothamNarrow"/>
              </a:endParaRPr>
            </a:p>
          </p:txBody>
        </p:sp>
      </p:grpSp>
    </p:spTree>
    <p:extLst>
      <p:ext uri="{BB962C8B-B14F-4D97-AF65-F5344CB8AC3E}">
        <p14:creationId xmlns:p14="http://schemas.microsoft.com/office/powerpoint/2010/main" val="1392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252484" y="547453"/>
            <a:ext cx="6356522" cy="44678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AU" sz="1800" b="1" dirty="0">
                <a:solidFill>
                  <a:srgbClr val="393C71"/>
                </a:solidFill>
                <a:latin typeface="GothamNarrow"/>
                <a:cs typeface="Arial" panose="020B0604020202020204" pitchFamily="34" charset="0"/>
              </a:rPr>
              <a:t>Antenatal Risk Questionnaire</a:t>
            </a:r>
          </a:p>
        </p:txBody>
      </p:sp>
      <p:cxnSp>
        <p:nvCxnSpPr>
          <p:cNvPr id="17" name="Straight Connector 16"/>
          <p:cNvCxnSpPr/>
          <p:nvPr/>
        </p:nvCxnSpPr>
        <p:spPr>
          <a:xfrm>
            <a:off x="245713" y="2366879"/>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61523" y="3106885"/>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17017" y="402681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69203" y="3414202"/>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6318375" y="3545074"/>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225" name="Group 224"/>
          <p:cNvGrpSpPr/>
          <p:nvPr/>
        </p:nvGrpSpPr>
        <p:grpSpPr>
          <a:xfrm>
            <a:off x="213194" y="3501461"/>
            <a:ext cx="5157584" cy="453806"/>
            <a:chOff x="159116" y="3232950"/>
            <a:chExt cx="5157584" cy="453806"/>
          </a:xfrm>
        </p:grpSpPr>
        <p:sp>
          <p:nvSpPr>
            <p:cNvPr id="41" name="Rectangle 40"/>
            <p:cNvSpPr/>
            <p:nvPr/>
          </p:nvSpPr>
          <p:spPr>
            <a:xfrm>
              <a:off x="159116" y="3317424"/>
              <a:ext cx="3388948" cy="369332"/>
            </a:xfrm>
            <a:prstGeom prst="rect">
              <a:avLst/>
            </a:prstGeom>
          </p:spPr>
          <p:txBody>
            <a:bodyPr wrap="square">
              <a:spAutoFit/>
            </a:bodyPr>
            <a:lstStyle/>
            <a:p>
              <a:r>
                <a:rPr lang="en-AU" sz="900" b="1" dirty="0" smtClean="0">
                  <a:latin typeface="GothamNarrow"/>
                </a:rPr>
                <a:t>Q.7. </a:t>
              </a:r>
              <a:r>
                <a:rPr lang="en-AU" sz="900" dirty="0" smtClean="0">
                  <a:latin typeface="GothamNarrow"/>
                </a:rPr>
                <a:t>Were you emotionally abused </a:t>
              </a:r>
              <a:r>
                <a:rPr lang="en-AU" sz="900" b="1" dirty="0" smtClean="0">
                  <a:latin typeface="GothamNarrow"/>
                </a:rPr>
                <a:t>when you were growing up?</a:t>
              </a:r>
              <a:endParaRPr lang="en-AU" sz="900" dirty="0">
                <a:latin typeface="GothamNarrow"/>
              </a:endParaRPr>
            </a:p>
          </p:txBody>
        </p:sp>
        <p:grpSp>
          <p:nvGrpSpPr>
            <p:cNvPr id="54" name="Group 53"/>
            <p:cNvGrpSpPr/>
            <p:nvPr/>
          </p:nvGrpSpPr>
          <p:grpSpPr>
            <a:xfrm>
              <a:off x="3681902" y="3232950"/>
              <a:ext cx="1634798" cy="377369"/>
              <a:chOff x="3929050" y="3861351"/>
              <a:chExt cx="1634798" cy="377369"/>
            </a:xfrm>
          </p:grpSpPr>
          <p:grpSp>
            <p:nvGrpSpPr>
              <p:cNvPr id="55" name="Group 54"/>
              <p:cNvGrpSpPr/>
              <p:nvPr/>
            </p:nvGrpSpPr>
            <p:grpSpPr>
              <a:xfrm>
                <a:off x="3929050" y="3863366"/>
                <a:ext cx="380999" cy="375354"/>
                <a:chOff x="3731621" y="4218462"/>
                <a:chExt cx="380999" cy="375354"/>
              </a:xfrm>
            </p:grpSpPr>
            <p:sp>
              <p:nvSpPr>
                <p:cNvPr id="59" name="Rectangle 58"/>
                <p:cNvSpPr/>
                <p:nvPr/>
              </p:nvSpPr>
              <p:spPr>
                <a:xfrm>
                  <a:off x="3809446" y="4431891"/>
                  <a:ext cx="155895"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60" name="TextBox 59"/>
                <p:cNvSpPr txBox="1"/>
                <p:nvPr/>
              </p:nvSpPr>
              <p:spPr>
                <a:xfrm>
                  <a:off x="3731621" y="4218462"/>
                  <a:ext cx="380999" cy="230832"/>
                </a:xfrm>
                <a:prstGeom prst="rect">
                  <a:avLst/>
                </a:prstGeom>
                <a:noFill/>
              </p:spPr>
              <p:txBody>
                <a:bodyPr wrap="square" rtlCol="0">
                  <a:spAutoFit/>
                </a:bodyPr>
                <a:lstStyle/>
                <a:p>
                  <a:r>
                    <a:rPr lang="en-AU" sz="900" dirty="0" smtClean="0">
                      <a:latin typeface="GothamNarrow"/>
                    </a:rPr>
                    <a:t>No</a:t>
                  </a:r>
                  <a:endParaRPr lang="en-AU" sz="900" dirty="0">
                    <a:latin typeface="GothamNarrow"/>
                  </a:endParaRPr>
                </a:p>
              </p:txBody>
            </p:sp>
          </p:grpSp>
          <p:grpSp>
            <p:nvGrpSpPr>
              <p:cNvPr id="56" name="Group 55"/>
              <p:cNvGrpSpPr/>
              <p:nvPr/>
            </p:nvGrpSpPr>
            <p:grpSpPr>
              <a:xfrm>
                <a:off x="5049127" y="3861351"/>
                <a:ext cx="514721" cy="377368"/>
                <a:chOff x="4681989" y="4200559"/>
                <a:chExt cx="514721" cy="377368"/>
              </a:xfrm>
            </p:grpSpPr>
            <p:sp>
              <p:nvSpPr>
                <p:cNvPr id="57" name="Rectangle 56"/>
                <p:cNvSpPr/>
                <p:nvPr/>
              </p:nvSpPr>
              <p:spPr>
                <a:xfrm>
                  <a:off x="4825888" y="4416002"/>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58" name="TextBox 57"/>
                <p:cNvSpPr txBox="1"/>
                <p:nvPr/>
              </p:nvSpPr>
              <p:spPr>
                <a:xfrm>
                  <a:off x="4681989" y="4200559"/>
                  <a:ext cx="514721" cy="230832"/>
                </a:xfrm>
                <a:prstGeom prst="rect">
                  <a:avLst/>
                </a:prstGeom>
                <a:noFill/>
              </p:spPr>
              <p:txBody>
                <a:bodyPr wrap="square" rtlCol="0">
                  <a:spAutoFit/>
                </a:bodyPr>
                <a:lstStyle/>
                <a:p>
                  <a:r>
                    <a:rPr lang="en-AU" sz="900" dirty="0" smtClean="0">
                      <a:latin typeface="GothamNarrow"/>
                    </a:rPr>
                    <a:t> Yes</a:t>
                  </a:r>
                  <a:endParaRPr lang="en-AU" sz="900" dirty="0">
                    <a:latin typeface="GothamNarrow"/>
                  </a:endParaRPr>
                </a:p>
              </p:txBody>
            </p:sp>
          </p:grpSp>
        </p:grpSp>
      </p:grpSp>
      <p:cxnSp>
        <p:nvCxnSpPr>
          <p:cNvPr id="64" name="Straight Connector 63"/>
          <p:cNvCxnSpPr/>
          <p:nvPr/>
        </p:nvCxnSpPr>
        <p:spPr>
          <a:xfrm>
            <a:off x="213924" y="4684467"/>
            <a:ext cx="6238371"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6318375" y="4182885"/>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22" name="Group 21"/>
          <p:cNvGrpSpPr/>
          <p:nvPr/>
        </p:nvGrpSpPr>
        <p:grpSpPr>
          <a:xfrm>
            <a:off x="210983" y="4072908"/>
            <a:ext cx="5157584" cy="461521"/>
            <a:chOff x="202275" y="3399628"/>
            <a:chExt cx="5157584" cy="461521"/>
          </a:xfrm>
        </p:grpSpPr>
        <p:sp>
          <p:nvSpPr>
            <p:cNvPr id="62" name="Rectangle 61"/>
            <p:cNvSpPr/>
            <p:nvPr/>
          </p:nvSpPr>
          <p:spPr>
            <a:xfrm>
              <a:off x="202275" y="3491817"/>
              <a:ext cx="3257862" cy="369332"/>
            </a:xfrm>
            <a:prstGeom prst="rect">
              <a:avLst/>
            </a:prstGeom>
          </p:spPr>
          <p:txBody>
            <a:bodyPr wrap="square">
              <a:spAutoFit/>
            </a:bodyPr>
            <a:lstStyle/>
            <a:p>
              <a:r>
                <a:rPr lang="en-AU" sz="900" b="1" dirty="0" smtClean="0">
                  <a:latin typeface="GothamNarrow"/>
                </a:rPr>
                <a:t>Q.8. </a:t>
              </a:r>
              <a:r>
                <a:rPr lang="en-AU" sz="900" dirty="0">
                  <a:latin typeface="GothamNarrow"/>
                </a:rPr>
                <a:t>Have you </a:t>
              </a:r>
              <a:r>
                <a:rPr lang="en-AU" sz="900" b="1" dirty="0">
                  <a:latin typeface="GothamNarrow"/>
                </a:rPr>
                <a:t>ever</a:t>
              </a:r>
              <a:r>
                <a:rPr lang="en-AU" sz="900" dirty="0">
                  <a:latin typeface="GothamNarrow"/>
                </a:rPr>
                <a:t> </a:t>
              </a:r>
              <a:r>
                <a:rPr lang="en-AU" sz="900" dirty="0" smtClean="0">
                  <a:latin typeface="GothamNarrow"/>
                </a:rPr>
                <a:t>been       sexually or       physically </a:t>
              </a:r>
              <a:r>
                <a:rPr lang="en-AU" sz="900" dirty="0">
                  <a:latin typeface="GothamNarrow"/>
                </a:rPr>
                <a:t>abused?</a:t>
              </a:r>
            </a:p>
          </p:txBody>
        </p:sp>
        <p:grpSp>
          <p:nvGrpSpPr>
            <p:cNvPr id="71" name="Group 70"/>
            <p:cNvGrpSpPr/>
            <p:nvPr/>
          </p:nvGrpSpPr>
          <p:grpSpPr>
            <a:xfrm>
              <a:off x="3725061" y="3399628"/>
              <a:ext cx="1634798" cy="377369"/>
              <a:chOff x="3929050" y="3861351"/>
              <a:chExt cx="1634798" cy="377369"/>
            </a:xfrm>
          </p:grpSpPr>
          <p:grpSp>
            <p:nvGrpSpPr>
              <p:cNvPr id="72" name="Group 71"/>
              <p:cNvGrpSpPr/>
              <p:nvPr/>
            </p:nvGrpSpPr>
            <p:grpSpPr>
              <a:xfrm>
                <a:off x="3929050" y="3863366"/>
                <a:ext cx="380999" cy="375354"/>
                <a:chOff x="3731621" y="4218462"/>
                <a:chExt cx="380999" cy="375354"/>
              </a:xfrm>
            </p:grpSpPr>
            <p:sp>
              <p:nvSpPr>
                <p:cNvPr id="76" name="Rectangle 75"/>
                <p:cNvSpPr/>
                <p:nvPr/>
              </p:nvSpPr>
              <p:spPr>
                <a:xfrm>
                  <a:off x="3809446" y="4431891"/>
                  <a:ext cx="155895"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77" name="TextBox 76"/>
                <p:cNvSpPr txBox="1"/>
                <p:nvPr/>
              </p:nvSpPr>
              <p:spPr>
                <a:xfrm>
                  <a:off x="3731621" y="4218462"/>
                  <a:ext cx="380999" cy="230832"/>
                </a:xfrm>
                <a:prstGeom prst="rect">
                  <a:avLst/>
                </a:prstGeom>
                <a:noFill/>
              </p:spPr>
              <p:txBody>
                <a:bodyPr wrap="square" rtlCol="0">
                  <a:spAutoFit/>
                </a:bodyPr>
                <a:lstStyle/>
                <a:p>
                  <a:r>
                    <a:rPr lang="en-AU" sz="900" dirty="0" smtClean="0">
                      <a:latin typeface="GothamNarrow"/>
                    </a:rPr>
                    <a:t>No</a:t>
                  </a:r>
                  <a:endParaRPr lang="en-AU" sz="900" dirty="0">
                    <a:latin typeface="GothamNarrow"/>
                  </a:endParaRPr>
                </a:p>
              </p:txBody>
            </p:sp>
          </p:grpSp>
          <p:grpSp>
            <p:nvGrpSpPr>
              <p:cNvPr id="73" name="Group 72"/>
              <p:cNvGrpSpPr/>
              <p:nvPr/>
            </p:nvGrpSpPr>
            <p:grpSpPr>
              <a:xfrm>
                <a:off x="5049127" y="3861351"/>
                <a:ext cx="514721" cy="377368"/>
                <a:chOff x="4681989" y="4200559"/>
                <a:chExt cx="514721" cy="377368"/>
              </a:xfrm>
            </p:grpSpPr>
            <p:sp>
              <p:nvSpPr>
                <p:cNvPr id="74" name="Rectangle 73"/>
                <p:cNvSpPr/>
                <p:nvPr/>
              </p:nvSpPr>
              <p:spPr>
                <a:xfrm>
                  <a:off x="4825888" y="4416002"/>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75" name="TextBox 74"/>
                <p:cNvSpPr txBox="1"/>
                <p:nvPr/>
              </p:nvSpPr>
              <p:spPr>
                <a:xfrm>
                  <a:off x="4681989" y="4200559"/>
                  <a:ext cx="514721" cy="230832"/>
                </a:xfrm>
                <a:prstGeom prst="rect">
                  <a:avLst/>
                </a:prstGeom>
                <a:noFill/>
              </p:spPr>
              <p:txBody>
                <a:bodyPr wrap="square" rtlCol="0">
                  <a:spAutoFit/>
                </a:bodyPr>
                <a:lstStyle/>
                <a:p>
                  <a:r>
                    <a:rPr lang="en-AU" sz="900" dirty="0" smtClean="0">
                      <a:latin typeface="GothamNarrow"/>
                    </a:rPr>
                    <a:t> Yes</a:t>
                  </a:r>
                  <a:endParaRPr lang="en-AU" sz="900" dirty="0">
                    <a:latin typeface="GothamNarrow"/>
                  </a:endParaRPr>
                </a:p>
              </p:txBody>
            </p:sp>
          </p:grpSp>
        </p:grpSp>
      </p:grpSp>
      <p:sp>
        <p:nvSpPr>
          <p:cNvPr id="78" name="Rectangle 77"/>
          <p:cNvSpPr/>
          <p:nvPr/>
        </p:nvSpPr>
        <p:spPr>
          <a:xfrm>
            <a:off x="1631987" y="4159327"/>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79" name="Rectangle 78"/>
          <p:cNvSpPr/>
          <p:nvPr/>
        </p:nvSpPr>
        <p:spPr>
          <a:xfrm>
            <a:off x="2388556" y="4176286"/>
            <a:ext cx="152400" cy="153084"/>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84" name="Rectangle 83"/>
          <p:cNvSpPr/>
          <p:nvPr/>
        </p:nvSpPr>
        <p:spPr>
          <a:xfrm>
            <a:off x="210983" y="8582044"/>
            <a:ext cx="6222294" cy="523220"/>
          </a:xfrm>
          <a:prstGeom prst="rect">
            <a:avLst/>
          </a:prstGeom>
        </p:spPr>
        <p:txBody>
          <a:bodyPr wrap="square">
            <a:spAutoFit/>
          </a:bodyPr>
          <a:lstStyle/>
          <a:p>
            <a:r>
              <a:rPr lang="en-AU" sz="700" dirty="0">
                <a:latin typeface="GothamNarrow"/>
              </a:rPr>
              <a:t>© M-P Austin. Reproduced with permission. ANRQWNHS (updated June </a:t>
            </a:r>
            <a:r>
              <a:rPr lang="en-AU" sz="700" dirty="0" smtClean="0">
                <a:latin typeface="GothamNarrow"/>
              </a:rPr>
              <a:t>2018). </a:t>
            </a:r>
            <a:r>
              <a:rPr lang="en-AU" sz="700" dirty="0">
                <a:latin typeface="GothamNarrow"/>
              </a:rPr>
              <a:t>The Antenatal Risk Questionnaire (ANRQ) was developed </a:t>
            </a:r>
            <a:r>
              <a:rPr lang="en-AU" sz="700" dirty="0" smtClean="0">
                <a:latin typeface="GothamNarrow"/>
              </a:rPr>
              <a:t>by Marie‑</a:t>
            </a:r>
            <a:r>
              <a:rPr lang="en-AU" sz="700" dirty="0" err="1" smtClean="0">
                <a:latin typeface="GothamNarrow"/>
              </a:rPr>
              <a:t>Paule</a:t>
            </a:r>
            <a:r>
              <a:rPr lang="en-AU" sz="700" dirty="0" smtClean="0">
                <a:latin typeface="GothamNarrow"/>
              </a:rPr>
              <a:t> </a:t>
            </a:r>
            <a:r>
              <a:rPr lang="en-AU" sz="700" dirty="0">
                <a:latin typeface="GothamNarrow"/>
              </a:rPr>
              <a:t>Austin Chair of Perinatal Mental Health, University of NSW &amp; St John of God Health Care. Reference: Austin, M. P., Colton, J., </a:t>
            </a:r>
            <a:r>
              <a:rPr lang="en-AU" sz="700" dirty="0" smtClean="0">
                <a:latin typeface="GothamNarrow"/>
              </a:rPr>
              <a:t>Priest, S</a:t>
            </a:r>
            <a:r>
              <a:rPr lang="en-AU" sz="700" dirty="0">
                <a:latin typeface="GothamNarrow"/>
              </a:rPr>
              <a:t>., Reilly, N., &amp; </a:t>
            </a:r>
            <a:r>
              <a:rPr lang="en-AU" sz="700" dirty="0" err="1">
                <a:latin typeface="GothamNarrow"/>
              </a:rPr>
              <a:t>Hadzi‑Pavlovic</a:t>
            </a:r>
            <a:r>
              <a:rPr lang="en-AU" sz="700" dirty="0">
                <a:latin typeface="GothamNarrow"/>
              </a:rPr>
              <a:t>, D. (2013) The Antenatal Risk Questionnaire (ANRQ): Acceptability and use for psychosocial risk assessment in </a:t>
            </a:r>
            <a:r>
              <a:rPr lang="en-AU" sz="700" dirty="0" smtClean="0">
                <a:latin typeface="GothamNarrow"/>
              </a:rPr>
              <a:t>the maternity </a:t>
            </a:r>
            <a:r>
              <a:rPr lang="en-AU" sz="700" dirty="0">
                <a:latin typeface="GothamNarrow"/>
              </a:rPr>
              <a:t>setting. Women &amp; Birth, 26, 17-25.</a:t>
            </a:r>
          </a:p>
        </p:txBody>
      </p:sp>
      <p:cxnSp>
        <p:nvCxnSpPr>
          <p:cNvPr id="82" name="Straight Connector 81"/>
          <p:cNvCxnSpPr/>
          <p:nvPr/>
        </p:nvCxnSpPr>
        <p:spPr>
          <a:xfrm>
            <a:off x="224980" y="602374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a:xfrm>
            <a:off x="6318375" y="4995944"/>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cxnSp>
        <p:nvCxnSpPr>
          <p:cNvPr id="94" name="Straight Connector 93"/>
          <p:cNvCxnSpPr/>
          <p:nvPr/>
        </p:nvCxnSpPr>
        <p:spPr>
          <a:xfrm>
            <a:off x="217017" y="5722226"/>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290448" y="730830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481042" y="5994205"/>
            <a:ext cx="6272" cy="1314099"/>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sp>
        <p:nvSpPr>
          <p:cNvPr id="137" name="Rectangle 136"/>
          <p:cNvSpPr/>
          <p:nvPr/>
        </p:nvSpPr>
        <p:spPr>
          <a:xfrm>
            <a:off x="233988" y="7377157"/>
            <a:ext cx="6239711" cy="1092607"/>
          </a:xfrm>
          <a:prstGeom prst="rect">
            <a:avLst/>
          </a:prstGeom>
        </p:spPr>
        <p:txBody>
          <a:bodyPr wrap="square">
            <a:spAutoFit/>
          </a:bodyPr>
          <a:lstStyle/>
          <a:p>
            <a:r>
              <a:rPr lang="en-AU" sz="900" b="1" dirty="0">
                <a:latin typeface="GothamNarrow"/>
              </a:rPr>
              <a:t>Do you have any other concerns that you would like to talk about today</a:t>
            </a:r>
            <a:r>
              <a:rPr lang="en-AU" sz="900" b="1" dirty="0" smtClean="0">
                <a:latin typeface="GothamNarrow"/>
              </a:rPr>
              <a:t>?</a:t>
            </a:r>
          </a:p>
          <a:p>
            <a:r>
              <a:rPr lang="en-AU" sz="1400" dirty="0" smtClean="0">
                <a:latin typeface="GothamNarrow"/>
              </a:rPr>
              <a:t>____________________________________________________________________________________________________________________________________________________________________________________________________________________________________________________</a:t>
            </a:r>
            <a:endParaRPr lang="en-AU" sz="1600" dirty="0">
              <a:latin typeface="GothamNarrow"/>
            </a:endParaRPr>
          </a:p>
        </p:txBody>
      </p:sp>
      <p:sp>
        <p:nvSpPr>
          <p:cNvPr id="53" name="Rectangle 52"/>
          <p:cNvSpPr/>
          <p:nvPr/>
        </p:nvSpPr>
        <p:spPr>
          <a:xfrm>
            <a:off x="232926" y="3154499"/>
            <a:ext cx="6281476" cy="238527"/>
          </a:xfrm>
          <a:prstGeom prst="rect">
            <a:avLst/>
          </a:prstGeom>
          <a:solidFill>
            <a:schemeClr val="bg1"/>
          </a:solidFill>
        </p:spPr>
        <p:txBody>
          <a:bodyPr wrap="square">
            <a:spAutoFit/>
          </a:bodyPr>
          <a:lstStyle/>
          <a:p>
            <a:r>
              <a:rPr lang="en-AU" sz="950" b="1" dirty="0" smtClean="0">
                <a:latin typeface="GothamNarrow"/>
              </a:rPr>
              <a:t>Now </a:t>
            </a:r>
            <a:r>
              <a:rPr lang="en-AU" sz="950" b="1" dirty="0">
                <a:latin typeface="GothamNarrow"/>
              </a:rPr>
              <a:t>you are having a baby, you may be starting to think about your own childhood and what it was </a:t>
            </a:r>
            <a:r>
              <a:rPr lang="en-AU" sz="950" b="1" dirty="0" smtClean="0">
                <a:latin typeface="GothamNarrow"/>
              </a:rPr>
              <a:t>like.</a:t>
            </a:r>
            <a:endParaRPr lang="en-AU" sz="950" b="1" dirty="0">
              <a:latin typeface="GothamNarrow"/>
            </a:endParaRPr>
          </a:p>
        </p:txBody>
      </p:sp>
      <p:sp>
        <p:nvSpPr>
          <p:cNvPr id="83" name="Rectangle 82"/>
          <p:cNvSpPr/>
          <p:nvPr/>
        </p:nvSpPr>
        <p:spPr>
          <a:xfrm>
            <a:off x="245713" y="5764155"/>
            <a:ext cx="5771089" cy="238527"/>
          </a:xfrm>
          <a:prstGeom prst="rect">
            <a:avLst/>
          </a:prstGeom>
          <a:solidFill>
            <a:schemeClr val="bg1"/>
          </a:solidFill>
        </p:spPr>
        <p:txBody>
          <a:bodyPr wrap="square">
            <a:spAutoFit/>
          </a:bodyPr>
          <a:lstStyle/>
          <a:p>
            <a:r>
              <a:rPr lang="en-AU" sz="950" b="1" dirty="0" smtClean="0">
                <a:latin typeface="GothamNarrow"/>
              </a:rPr>
              <a:t>And finally...</a:t>
            </a:r>
            <a:endParaRPr lang="en-AU" sz="950" b="1" dirty="0">
              <a:latin typeface="GothamNarrow"/>
            </a:endParaRPr>
          </a:p>
        </p:txBody>
      </p:sp>
      <p:cxnSp>
        <p:nvCxnSpPr>
          <p:cNvPr id="104" name="Straight Connector 103"/>
          <p:cNvCxnSpPr/>
          <p:nvPr/>
        </p:nvCxnSpPr>
        <p:spPr>
          <a:xfrm>
            <a:off x="269203" y="666196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76168" y="1788424"/>
            <a:ext cx="3196303" cy="369332"/>
          </a:xfrm>
          <a:prstGeom prst="rect">
            <a:avLst/>
          </a:prstGeom>
        </p:spPr>
        <p:txBody>
          <a:bodyPr wrap="square">
            <a:spAutoFit/>
          </a:bodyPr>
          <a:lstStyle/>
          <a:p>
            <a:r>
              <a:rPr lang="en-AU" sz="900" b="1" dirty="0" smtClean="0">
                <a:latin typeface="GothamNarrow"/>
              </a:rPr>
              <a:t>Q.5. </a:t>
            </a:r>
            <a:r>
              <a:rPr lang="en-AU" sz="900" dirty="0">
                <a:latin typeface="GothamNarrow"/>
              </a:rPr>
              <a:t>In general, do you become upset if you do not have order </a:t>
            </a:r>
            <a:r>
              <a:rPr lang="en-AU" sz="900" dirty="0" smtClean="0">
                <a:latin typeface="GothamNarrow"/>
              </a:rPr>
              <a:t>in your </a:t>
            </a:r>
            <a:r>
              <a:rPr lang="en-AU" sz="900" dirty="0">
                <a:latin typeface="GothamNarrow"/>
              </a:rPr>
              <a:t>life? (e.g. regular timetable, tidy house)</a:t>
            </a:r>
          </a:p>
        </p:txBody>
      </p:sp>
      <p:sp>
        <p:nvSpPr>
          <p:cNvPr id="18" name="Rectangle 17"/>
          <p:cNvSpPr/>
          <p:nvPr/>
        </p:nvSpPr>
        <p:spPr>
          <a:xfrm>
            <a:off x="6318375" y="1775895"/>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187" name="Group 186"/>
          <p:cNvGrpSpPr/>
          <p:nvPr/>
        </p:nvGrpSpPr>
        <p:grpSpPr>
          <a:xfrm>
            <a:off x="3482880" y="1642049"/>
            <a:ext cx="2810738" cy="511616"/>
            <a:chOff x="3640173" y="3922206"/>
            <a:chExt cx="2719547" cy="511616"/>
          </a:xfrm>
        </p:grpSpPr>
        <p:sp>
          <p:nvSpPr>
            <p:cNvPr id="188" name="Rectangle 187"/>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Not             A                             Quite         Very</a:t>
              </a:r>
            </a:p>
            <a:p>
              <a:r>
                <a:rPr lang="en-AU" sz="900" dirty="0" smtClean="0">
                  <a:latin typeface="GothamNarrow"/>
                  <a:cs typeface="Arial" panose="020B0604020202020204" pitchFamily="34" charset="0"/>
                </a:rPr>
                <a:t>at all          little      Somewhat     a lot         much</a:t>
              </a:r>
              <a:endParaRPr lang="en-AU" sz="900" dirty="0">
                <a:latin typeface="GothamNarrow"/>
                <a:cs typeface="Arial" panose="020B0604020202020204" pitchFamily="34" charset="0"/>
              </a:endParaRPr>
            </a:p>
          </p:txBody>
        </p:sp>
        <p:grpSp>
          <p:nvGrpSpPr>
            <p:cNvPr id="189" name="Group 188"/>
            <p:cNvGrpSpPr/>
            <p:nvPr/>
          </p:nvGrpSpPr>
          <p:grpSpPr>
            <a:xfrm>
              <a:off x="3758572" y="4271897"/>
              <a:ext cx="2257795" cy="161925"/>
              <a:chOff x="3106774" y="6728365"/>
              <a:chExt cx="2257795" cy="161925"/>
            </a:xfrm>
          </p:grpSpPr>
          <p:sp>
            <p:nvSpPr>
              <p:cNvPr id="190" name="Rectangle 189"/>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91" name="Rectangle 190"/>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92" name="Rectangle 191"/>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93" name="Rectangle 192"/>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94" name="Rectangle 193"/>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sp>
        <p:nvSpPr>
          <p:cNvPr id="28" name="Rectangle 27"/>
          <p:cNvSpPr/>
          <p:nvPr/>
        </p:nvSpPr>
        <p:spPr>
          <a:xfrm>
            <a:off x="181227" y="2529922"/>
            <a:ext cx="3250899" cy="369332"/>
          </a:xfrm>
          <a:prstGeom prst="rect">
            <a:avLst/>
          </a:prstGeom>
        </p:spPr>
        <p:txBody>
          <a:bodyPr wrap="square">
            <a:spAutoFit/>
          </a:bodyPr>
          <a:lstStyle/>
          <a:p>
            <a:r>
              <a:rPr lang="en-AU" sz="900" b="1" dirty="0" smtClean="0">
                <a:latin typeface="GothamNarrow"/>
              </a:rPr>
              <a:t>Q.6. </a:t>
            </a:r>
            <a:r>
              <a:rPr lang="en-AU" sz="900" dirty="0" smtClean="0">
                <a:latin typeface="GothamNarrow"/>
              </a:rPr>
              <a:t>Do you feel you will have people you can depend on for</a:t>
            </a:r>
          </a:p>
          <a:p>
            <a:r>
              <a:rPr lang="en-AU" sz="900" dirty="0" smtClean="0">
                <a:latin typeface="GothamNarrow"/>
              </a:rPr>
              <a:t>support </a:t>
            </a:r>
            <a:r>
              <a:rPr lang="en-AU" sz="900" dirty="0">
                <a:latin typeface="GothamNarrow"/>
              </a:rPr>
              <a:t>with your baby?</a:t>
            </a:r>
          </a:p>
        </p:txBody>
      </p:sp>
      <p:sp>
        <p:nvSpPr>
          <p:cNvPr id="31" name="Rectangle 30"/>
          <p:cNvSpPr/>
          <p:nvPr/>
        </p:nvSpPr>
        <p:spPr>
          <a:xfrm>
            <a:off x="6318375" y="2528469"/>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235" name="Group 234"/>
          <p:cNvGrpSpPr/>
          <p:nvPr/>
        </p:nvGrpSpPr>
        <p:grpSpPr>
          <a:xfrm>
            <a:off x="3450446" y="2350608"/>
            <a:ext cx="2810738" cy="511616"/>
            <a:chOff x="3640173" y="3922206"/>
            <a:chExt cx="2719547" cy="511616"/>
          </a:xfrm>
        </p:grpSpPr>
        <p:sp>
          <p:nvSpPr>
            <p:cNvPr id="236" name="Rectangle 235"/>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Very        Quite                            A             Not </a:t>
              </a:r>
            </a:p>
            <a:p>
              <a:r>
                <a:rPr lang="en-AU" sz="900" dirty="0" smtClean="0">
                  <a:latin typeface="GothamNarrow"/>
                  <a:cs typeface="Arial" panose="020B0604020202020204" pitchFamily="34" charset="0"/>
                </a:rPr>
                <a:t>much        a lot     Somewhat      little         at all</a:t>
              </a:r>
              <a:endParaRPr lang="en-AU" sz="900" dirty="0">
                <a:latin typeface="GothamNarrow"/>
                <a:cs typeface="Arial" panose="020B0604020202020204" pitchFamily="34" charset="0"/>
              </a:endParaRPr>
            </a:p>
          </p:txBody>
        </p:sp>
        <p:grpSp>
          <p:nvGrpSpPr>
            <p:cNvPr id="237" name="Group 236"/>
            <p:cNvGrpSpPr/>
            <p:nvPr/>
          </p:nvGrpSpPr>
          <p:grpSpPr>
            <a:xfrm>
              <a:off x="3758572" y="4271897"/>
              <a:ext cx="2257795" cy="161925"/>
              <a:chOff x="3106774" y="6728365"/>
              <a:chExt cx="2257795" cy="161925"/>
            </a:xfrm>
          </p:grpSpPr>
          <p:sp>
            <p:nvSpPr>
              <p:cNvPr id="238" name="Rectangle 237"/>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39" name="Rectangle 238"/>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0" name="Rectangle 239"/>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1" name="Rectangle 240"/>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2" name="Rectangle 241"/>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grpSp>
        <p:nvGrpSpPr>
          <p:cNvPr id="13" name="Group 12"/>
          <p:cNvGrpSpPr/>
          <p:nvPr/>
        </p:nvGrpSpPr>
        <p:grpSpPr>
          <a:xfrm>
            <a:off x="213924" y="6032551"/>
            <a:ext cx="6099494" cy="511616"/>
            <a:chOff x="211004" y="5470062"/>
            <a:chExt cx="6099494" cy="511616"/>
          </a:xfrm>
        </p:grpSpPr>
        <p:sp>
          <p:nvSpPr>
            <p:cNvPr id="93" name="Rectangle 92"/>
            <p:cNvSpPr/>
            <p:nvPr/>
          </p:nvSpPr>
          <p:spPr>
            <a:xfrm>
              <a:off x="211004" y="5610454"/>
              <a:ext cx="3233439" cy="230832"/>
            </a:xfrm>
            <a:prstGeom prst="rect">
              <a:avLst/>
            </a:prstGeom>
          </p:spPr>
          <p:txBody>
            <a:bodyPr wrap="square">
              <a:spAutoFit/>
            </a:bodyPr>
            <a:lstStyle/>
            <a:p>
              <a:r>
                <a:rPr lang="en-AU" sz="900" dirty="0" smtClean="0">
                  <a:latin typeface="GothamNarrow"/>
                </a:rPr>
                <a:t>Do you feel safe with your current partner?</a:t>
              </a:r>
              <a:endParaRPr lang="en-AU" sz="900" dirty="0">
                <a:latin typeface="GothamNarrow"/>
              </a:endParaRPr>
            </a:p>
          </p:txBody>
        </p:sp>
        <p:grpSp>
          <p:nvGrpSpPr>
            <p:cNvPr id="243" name="Group 242"/>
            <p:cNvGrpSpPr/>
            <p:nvPr/>
          </p:nvGrpSpPr>
          <p:grpSpPr>
            <a:xfrm>
              <a:off x="3499760" y="5470062"/>
              <a:ext cx="2810738" cy="511616"/>
              <a:chOff x="3640173" y="3922206"/>
              <a:chExt cx="2719547" cy="511616"/>
            </a:xfrm>
          </p:grpSpPr>
          <p:sp>
            <p:nvSpPr>
              <p:cNvPr id="244" name="Rectangle 243"/>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Very        Quite                             A             Not </a:t>
                </a:r>
              </a:p>
              <a:p>
                <a:r>
                  <a:rPr lang="en-AU" sz="900" dirty="0" smtClean="0">
                    <a:latin typeface="GothamNarrow"/>
                    <a:cs typeface="Arial" panose="020B0604020202020204" pitchFamily="34" charset="0"/>
                  </a:rPr>
                  <a:t>much        a lot      Somewhat      little         at all</a:t>
                </a:r>
                <a:endParaRPr lang="en-AU" sz="900" dirty="0">
                  <a:latin typeface="GothamNarrow"/>
                  <a:cs typeface="Arial" panose="020B0604020202020204" pitchFamily="34" charset="0"/>
                </a:endParaRPr>
              </a:p>
            </p:txBody>
          </p:sp>
          <p:grpSp>
            <p:nvGrpSpPr>
              <p:cNvPr id="245" name="Group 244"/>
              <p:cNvGrpSpPr/>
              <p:nvPr/>
            </p:nvGrpSpPr>
            <p:grpSpPr>
              <a:xfrm>
                <a:off x="3758572" y="4271897"/>
                <a:ext cx="2257795" cy="161925"/>
                <a:chOff x="3106774" y="6728365"/>
                <a:chExt cx="2257795" cy="161925"/>
              </a:xfrm>
            </p:grpSpPr>
            <p:sp>
              <p:nvSpPr>
                <p:cNvPr id="246" name="Rectangle 245"/>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7" name="Rectangle 246"/>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8" name="Rectangle 247"/>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49" name="Rectangle 248"/>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50" name="Rectangle 249"/>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grpSp>
      <p:grpSp>
        <p:nvGrpSpPr>
          <p:cNvPr id="3" name="Group 2"/>
          <p:cNvGrpSpPr/>
          <p:nvPr/>
        </p:nvGrpSpPr>
        <p:grpSpPr>
          <a:xfrm>
            <a:off x="181228" y="6691030"/>
            <a:ext cx="6129789" cy="511616"/>
            <a:chOff x="189936" y="6221683"/>
            <a:chExt cx="6129789" cy="511616"/>
          </a:xfrm>
        </p:grpSpPr>
        <p:sp>
          <p:nvSpPr>
            <p:cNvPr id="109" name="Rectangle 108"/>
            <p:cNvSpPr/>
            <p:nvPr/>
          </p:nvSpPr>
          <p:spPr>
            <a:xfrm>
              <a:off x="189936" y="6321891"/>
              <a:ext cx="3175190" cy="369332"/>
            </a:xfrm>
            <a:prstGeom prst="rect">
              <a:avLst/>
            </a:prstGeom>
          </p:spPr>
          <p:txBody>
            <a:bodyPr wrap="square">
              <a:spAutoFit/>
            </a:bodyPr>
            <a:lstStyle/>
            <a:p>
              <a:r>
                <a:rPr lang="en-AU" sz="900" dirty="0" smtClean="0">
                  <a:latin typeface="GothamNarrow"/>
                </a:rPr>
                <a:t>Do you think that you (or your partner) may have a problem with drugs or alcohol.</a:t>
              </a:r>
              <a:endParaRPr lang="en-AU" sz="900" dirty="0">
                <a:latin typeface="GothamNarrow"/>
              </a:endParaRPr>
            </a:p>
          </p:txBody>
        </p:sp>
        <p:grpSp>
          <p:nvGrpSpPr>
            <p:cNvPr id="259" name="Group 258"/>
            <p:cNvGrpSpPr/>
            <p:nvPr/>
          </p:nvGrpSpPr>
          <p:grpSpPr>
            <a:xfrm>
              <a:off x="3508987" y="6221683"/>
              <a:ext cx="2810738" cy="511616"/>
              <a:chOff x="3640173" y="3922206"/>
              <a:chExt cx="2719547" cy="511616"/>
            </a:xfrm>
          </p:grpSpPr>
          <p:sp>
            <p:nvSpPr>
              <p:cNvPr id="260" name="Rectangle 259"/>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Not             A                             Quite         Very</a:t>
                </a:r>
              </a:p>
              <a:p>
                <a:r>
                  <a:rPr lang="en-AU" sz="900" dirty="0" smtClean="0">
                    <a:latin typeface="GothamNarrow"/>
                    <a:cs typeface="Arial" panose="020B0604020202020204" pitchFamily="34" charset="0"/>
                  </a:rPr>
                  <a:t>at all          little      Somewhat     a lot         much</a:t>
                </a:r>
                <a:endParaRPr lang="en-AU" sz="900" dirty="0">
                  <a:latin typeface="GothamNarrow"/>
                  <a:cs typeface="Arial" panose="020B0604020202020204" pitchFamily="34" charset="0"/>
                </a:endParaRPr>
              </a:p>
            </p:txBody>
          </p:sp>
          <p:grpSp>
            <p:nvGrpSpPr>
              <p:cNvPr id="261" name="Group 260"/>
              <p:cNvGrpSpPr/>
              <p:nvPr/>
            </p:nvGrpSpPr>
            <p:grpSpPr>
              <a:xfrm>
                <a:off x="3758572" y="4271897"/>
                <a:ext cx="2257795" cy="161925"/>
                <a:chOff x="3106774" y="6728365"/>
                <a:chExt cx="2257795" cy="161925"/>
              </a:xfrm>
            </p:grpSpPr>
            <p:sp>
              <p:nvSpPr>
                <p:cNvPr id="262" name="Rectangle 261"/>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63" name="Rectangle 262"/>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64" name="Rectangle 263"/>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65" name="Rectangle 264"/>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266" name="Rectangle 265"/>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grpSp>
      <p:cxnSp>
        <p:nvCxnSpPr>
          <p:cNvPr id="276" name="Straight Connector 275"/>
          <p:cNvCxnSpPr/>
          <p:nvPr/>
        </p:nvCxnSpPr>
        <p:spPr>
          <a:xfrm>
            <a:off x="3487314" y="3414202"/>
            <a:ext cx="0" cy="2308024"/>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a:off x="3450469" y="989824"/>
            <a:ext cx="5523" cy="2117061"/>
          </a:xfrm>
          <a:prstGeom prst="line">
            <a:avLst/>
          </a:prstGeom>
          <a:ln w="19050">
            <a:solidFill>
              <a:srgbClr val="393C71">
                <a:alpha val="26000"/>
              </a:srgb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31146" y="5004048"/>
            <a:ext cx="6492374" cy="2756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252" name="Group 251"/>
          <p:cNvGrpSpPr/>
          <p:nvPr/>
        </p:nvGrpSpPr>
        <p:grpSpPr>
          <a:xfrm>
            <a:off x="147899" y="4702814"/>
            <a:ext cx="6184908" cy="955380"/>
            <a:chOff x="143815" y="4628368"/>
            <a:chExt cx="6184908" cy="955380"/>
          </a:xfrm>
        </p:grpSpPr>
        <p:sp>
          <p:nvSpPr>
            <p:cNvPr id="92" name="Rectangle 91"/>
            <p:cNvSpPr/>
            <p:nvPr/>
          </p:nvSpPr>
          <p:spPr>
            <a:xfrm>
              <a:off x="143815" y="4904173"/>
              <a:ext cx="3429000" cy="187053"/>
            </a:xfrm>
            <a:prstGeom prst="rect">
              <a:avLst/>
            </a:prstGeom>
          </p:spPr>
          <p:txBody>
            <a:bodyPr>
              <a:spAutoFit/>
            </a:bodyPr>
            <a:lstStyle/>
            <a:p>
              <a:r>
                <a:rPr lang="en-AU" sz="900" b="1" dirty="0" smtClean="0">
                  <a:latin typeface="GothamNarrow"/>
                </a:rPr>
                <a:t>Q.9. </a:t>
              </a:r>
              <a:r>
                <a:rPr lang="en-AU" sz="900" b="1" dirty="0">
                  <a:latin typeface="GothamNarrow"/>
                </a:rPr>
                <a:t>When you were growing up, </a:t>
              </a:r>
              <a:r>
                <a:rPr lang="en-AU" sz="900" dirty="0">
                  <a:latin typeface="GothamNarrow"/>
                </a:rPr>
                <a:t>did you feel your mother </a:t>
              </a:r>
              <a:r>
                <a:rPr lang="en-AU" sz="900" dirty="0" smtClean="0">
                  <a:latin typeface="GothamNarrow"/>
                </a:rPr>
                <a:t>was emotionally </a:t>
              </a:r>
              <a:r>
                <a:rPr lang="en-AU" sz="900" dirty="0">
                  <a:latin typeface="GothamNarrow"/>
                </a:rPr>
                <a:t>supportive of you?</a:t>
              </a:r>
            </a:p>
          </p:txBody>
        </p:sp>
        <p:grpSp>
          <p:nvGrpSpPr>
            <p:cNvPr id="9" name="Group 8"/>
            <p:cNvGrpSpPr/>
            <p:nvPr/>
          </p:nvGrpSpPr>
          <p:grpSpPr>
            <a:xfrm>
              <a:off x="3517985" y="4628368"/>
              <a:ext cx="2810738" cy="955380"/>
              <a:chOff x="3471494" y="3940345"/>
              <a:chExt cx="2810738" cy="955380"/>
            </a:xfrm>
          </p:grpSpPr>
          <p:sp>
            <p:nvSpPr>
              <p:cNvPr id="186" name="Rectangle 185"/>
              <p:cNvSpPr/>
              <p:nvPr/>
            </p:nvSpPr>
            <p:spPr>
              <a:xfrm>
                <a:off x="5769856" y="4732736"/>
                <a:ext cx="149546" cy="162989"/>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nvGrpSpPr>
              <p:cNvPr id="97" name="Group 96"/>
              <p:cNvGrpSpPr/>
              <p:nvPr/>
            </p:nvGrpSpPr>
            <p:grpSpPr>
              <a:xfrm>
                <a:off x="3471494" y="3940345"/>
                <a:ext cx="2810738" cy="552136"/>
                <a:chOff x="3640173" y="3881686"/>
                <a:chExt cx="2719547" cy="552136"/>
              </a:xfrm>
            </p:grpSpPr>
            <p:sp>
              <p:nvSpPr>
                <p:cNvPr id="98" name="Rectangle 97"/>
                <p:cNvSpPr/>
                <p:nvPr/>
              </p:nvSpPr>
              <p:spPr>
                <a:xfrm>
                  <a:off x="3640173" y="3881686"/>
                  <a:ext cx="2719547" cy="369332"/>
                </a:xfrm>
                <a:prstGeom prst="rect">
                  <a:avLst/>
                </a:prstGeom>
              </p:spPr>
              <p:txBody>
                <a:bodyPr wrap="square">
                  <a:spAutoFit/>
                </a:bodyPr>
                <a:lstStyle/>
                <a:p>
                  <a:r>
                    <a:rPr lang="en-AU" sz="900" dirty="0" smtClean="0">
                      <a:latin typeface="GothamNarrow"/>
                      <a:cs typeface="Arial" panose="020B0604020202020204" pitchFamily="34" charset="0"/>
                    </a:rPr>
                    <a:t>Very          Quite                            A             Not </a:t>
                  </a:r>
                </a:p>
                <a:p>
                  <a:r>
                    <a:rPr lang="en-AU" sz="900" dirty="0" smtClean="0">
                      <a:latin typeface="GothamNarrow"/>
                      <a:cs typeface="Arial" panose="020B0604020202020204" pitchFamily="34" charset="0"/>
                    </a:rPr>
                    <a:t>much         a lot      Somewhat     little         at all</a:t>
                  </a:r>
                  <a:endParaRPr lang="en-AU" sz="900" dirty="0">
                    <a:latin typeface="GothamNarrow"/>
                    <a:cs typeface="Arial" panose="020B0604020202020204" pitchFamily="34" charset="0"/>
                  </a:endParaRPr>
                </a:p>
              </p:txBody>
            </p:sp>
            <p:grpSp>
              <p:nvGrpSpPr>
                <p:cNvPr id="99" name="Group 98"/>
                <p:cNvGrpSpPr/>
                <p:nvPr/>
              </p:nvGrpSpPr>
              <p:grpSpPr>
                <a:xfrm>
                  <a:off x="3758572" y="4271897"/>
                  <a:ext cx="2257795" cy="161925"/>
                  <a:chOff x="3106774" y="6728365"/>
                  <a:chExt cx="2257795" cy="161925"/>
                </a:xfrm>
              </p:grpSpPr>
              <p:sp>
                <p:nvSpPr>
                  <p:cNvPr id="100" name="Rectangle 99"/>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1" name="Rectangle 100"/>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2" name="Rectangle 101"/>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3" name="Rectangle 102"/>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05" name="Rectangle 104"/>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sp>
            <p:nvSpPr>
              <p:cNvPr id="8" name="TextBox 7"/>
              <p:cNvSpPr txBox="1"/>
              <p:nvPr/>
            </p:nvSpPr>
            <p:spPr>
              <a:xfrm>
                <a:off x="5476389" y="4501904"/>
                <a:ext cx="744443" cy="230832"/>
              </a:xfrm>
              <a:prstGeom prst="rect">
                <a:avLst/>
              </a:prstGeom>
              <a:noFill/>
            </p:spPr>
            <p:txBody>
              <a:bodyPr wrap="square" rtlCol="0">
                <a:spAutoFit/>
              </a:bodyPr>
              <a:lstStyle/>
              <a:p>
                <a:r>
                  <a:rPr lang="en-AU" sz="900" dirty="0" smtClean="0">
                    <a:latin typeface="GothamNarrow"/>
                  </a:rPr>
                  <a:t>No mother</a:t>
                </a:r>
                <a:endParaRPr lang="en-AU" sz="900" dirty="0">
                  <a:latin typeface="GothamNarrow"/>
                </a:endParaRPr>
              </a:p>
            </p:txBody>
          </p:sp>
        </p:grpSp>
      </p:grpSp>
      <p:sp>
        <p:nvSpPr>
          <p:cNvPr id="124" name="Rectangle 123"/>
          <p:cNvSpPr/>
          <p:nvPr/>
        </p:nvSpPr>
        <p:spPr>
          <a:xfrm>
            <a:off x="6318375" y="1061226"/>
            <a:ext cx="289953" cy="33375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cxnSp>
        <p:nvCxnSpPr>
          <p:cNvPr id="125" name="Straight Connector 124"/>
          <p:cNvCxnSpPr/>
          <p:nvPr/>
        </p:nvCxnSpPr>
        <p:spPr>
          <a:xfrm>
            <a:off x="202177" y="1547664"/>
            <a:ext cx="6216260" cy="0"/>
          </a:xfrm>
          <a:prstGeom prst="line">
            <a:avLst/>
          </a:prstGeom>
          <a:ln w="19050">
            <a:solidFill>
              <a:srgbClr val="393C71"/>
            </a:solidFill>
          </a:ln>
        </p:spPr>
        <p:style>
          <a:lnRef idx="1">
            <a:schemeClr val="accent1"/>
          </a:lnRef>
          <a:fillRef idx="0">
            <a:schemeClr val="accent1"/>
          </a:fillRef>
          <a:effectRef idx="0">
            <a:schemeClr val="accent1"/>
          </a:effectRef>
          <a:fontRef idx="minor">
            <a:schemeClr val="tx1"/>
          </a:fontRef>
        </p:style>
      </p:cxnSp>
      <p:grpSp>
        <p:nvGrpSpPr>
          <p:cNvPr id="251" name="Group 250"/>
          <p:cNvGrpSpPr/>
          <p:nvPr/>
        </p:nvGrpSpPr>
        <p:grpSpPr>
          <a:xfrm>
            <a:off x="170388" y="925559"/>
            <a:ext cx="6107473" cy="511616"/>
            <a:chOff x="170388" y="994238"/>
            <a:chExt cx="6107473" cy="511616"/>
          </a:xfrm>
        </p:grpSpPr>
        <p:sp>
          <p:nvSpPr>
            <p:cNvPr id="123" name="Rectangle 122"/>
            <p:cNvSpPr/>
            <p:nvPr/>
          </p:nvSpPr>
          <p:spPr>
            <a:xfrm>
              <a:off x="170388" y="1181367"/>
              <a:ext cx="3429000" cy="230832"/>
            </a:xfrm>
            <a:prstGeom prst="rect">
              <a:avLst/>
            </a:prstGeom>
          </p:spPr>
          <p:txBody>
            <a:bodyPr>
              <a:spAutoFit/>
            </a:bodyPr>
            <a:lstStyle/>
            <a:p>
              <a:r>
                <a:rPr lang="en-AU" sz="900" b="1" dirty="0" smtClean="0">
                  <a:latin typeface="GothamNarrow"/>
                </a:rPr>
                <a:t>Q4. </a:t>
              </a:r>
              <a:r>
                <a:rPr lang="en-AU" sz="900" dirty="0">
                  <a:latin typeface="GothamNarrow"/>
                </a:rPr>
                <a:t>Would you generally consider yourself a worrier?</a:t>
              </a:r>
            </a:p>
          </p:txBody>
        </p:sp>
        <p:grpSp>
          <p:nvGrpSpPr>
            <p:cNvPr id="126" name="Group 125"/>
            <p:cNvGrpSpPr/>
            <p:nvPr/>
          </p:nvGrpSpPr>
          <p:grpSpPr>
            <a:xfrm>
              <a:off x="3467123" y="994238"/>
              <a:ext cx="2810738" cy="511616"/>
              <a:chOff x="3640173" y="3922206"/>
              <a:chExt cx="2719547" cy="511616"/>
            </a:xfrm>
          </p:grpSpPr>
          <p:sp>
            <p:nvSpPr>
              <p:cNvPr id="128" name="Rectangle 127"/>
              <p:cNvSpPr/>
              <p:nvPr/>
            </p:nvSpPr>
            <p:spPr>
              <a:xfrm>
                <a:off x="3640173" y="3922206"/>
                <a:ext cx="2719547" cy="369332"/>
              </a:xfrm>
              <a:prstGeom prst="rect">
                <a:avLst/>
              </a:prstGeom>
            </p:spPr>
            <p:txBody>
              <a:bodyPr wrap="square">
                <a:spAutoFit/>
              </a:bodyPr>
              <a:lstStyle/>
              <a:p>
                <a:r>
                  <a:rPr lang="en-AU" sz="900" dirty="0" smtClean="0">
                    <a:latin typeface="GothamNarrow"/>
                    <a:cs typeface="Arial" panose="020B0604020202020204" pitchFamily="34" charset="0"/>
                  </a:rPr>
                  <a:t> Not             A                             Quite         Very</a:t>
                </a:r>
              </a:p>
              <a:p>
                <a:r>
                  <a:rPr lang="en-AU" sz="900" dirty="0" smtClean="0">
                    <a:latin typeface="GothamNarrow"/>
                    <a:cs typeface="Arial" panose="020B0604020202020204" pitchFamily="34" charset="0"/>
                  </a:rPr>
                  <a:t>at all          little      Somewhat     a lot         much</a:t>
                </a:r>
                <a:endParaRPr lang="en-AU" sz="900" dirty="0">
                  <a:latin typeface="GothamNarrow"/>
                  <a:cs typeface="Arial" panose="020B0604020202020204" pitchFamily="34" charset="0"/>
                </a:endParaRPr>
              </a:p>
            </p:txBody>
          </p:sp>
          <p:grpSp>
            <p:nvGrpSpPr>
              <p:cNvPr id="130" name="Group 129"/>
              <p:cNvGrpSpPr/>
              <p:nvPr/>
            </p:nvGrpSpPr>
            <p:grpSpPr>
              <a:xfrm>
                <a:off x="3758572" y="4271897"/>
                <a:ext cx="2257795" cy="161925"/>
                <a:chOff x="3106774" y="6728365"/>
                <a:chExt cx="2257795" cy="161925"/>
              </a:xfrm>
            </p:grpSpPr>
            <p:sp>
              <p:nvSpPr>
                <p:cNvPr id="131" name="Rectangle 130"/>
                <p:cNvSpPr/>
                <p:nvPr/>
              </p:nvSpPr>
              <p:spPr>
                <a:xfrm>
                  <a:off x="3106774"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2" name="Rectangle 131"/>
                <p:cNvSpPr/>
                <p:nvPr/>
              </p:nvSpPr>
              <p:spPr>
                <a:xfrm>
                  <a:off x="3633123"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3" name="Rectangle 132"/>
                <p:cNvSpPr/>
                <p:nvPr/>
              </p:nvSpPr>
              <p:spPr>
                <a:xfrm>
                  <a:off x="4159472"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4" name="Rectangle 133"/>
                <p:cNvSpPr/>
                <p:nvPr/>
              </p:nvSpPr>
              <p:spPr>
                <a:xfrm>
                  <a:off x="4685821"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sp>
              <p:nvSpPr>
                <p:cNvPr id="135" name="Rectangle 134"/>
                <p:cNvSpPr/>
                <p:nvPr/>
              </p:nvSpPr>
              <p:spPr>
                <a:xfrm>
                  <a:off x="5212169" y="6728365"/>
                  <a:ext cx="152400" cy="161925"/>
                </a:xfrm>
                <a:prstGeom prst="rect">
                  <a:avLst/>
                </a:prstGeom>
                <a:noFill/>
                <a:ln w="19050" cap="sq">
                  <a:solidFill>
                    <a:srgbClr val="393C71"/>
                  </a:solidFill>
                  <a:round/>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AU" sz="900">
                    <a:solidFill>
                      <a:srgbClr val="393C71"/>
                    </a:solidFill>
                    <a:latin typeface="GothamNarrow"/>
                    <a:cs typeface="Arial" panose="020B0604020202020204" pitchFamily="34" charset="0"/>
                  </a:endParaRPr>
                </a:p>
              </p:txBody>
            </p:sp>
          </p:grpSp>
        </p:grpSp>
      </p:grpSp>
    </p:spTree>
    <p:extLst>
      <p:ext uri="{BB962C8B-B14F-4D97-AF65-F5344CB8AC3E}">
        <p14:creationId xmlns:p14="http://schemas.microsoft.com/office/powerpoint/2010/main" val="3302434754"/>
      </p:ext>
    </p:extLst>
  </p:cSld>
  <p:clrMapOvr>
    <a:masterClrMapping/>
  </p:clrMapOvr>
</p:sld>
</file>

<file path=ppt/theme/theme1.xml><?xml version="1.0" encoding="utf-8"?>
<a:theme xmlns:a="http://schemas.openxmlformats.org/drawingml/2006/main" name="Blank">
  <a:themeElements>
    <a:clrScheme name="Green">
      <a:dk1>
        <a:sysClr val="windowText" lastClr="000000"/>
      </a:dk1>
      <a:lt1>
        <a:sysClr val="window" lastClr="FFFFFF"/>
      </a:lt1>
      <a:dk2>
        <a:srgbClr val="757477"/>
      </a:dk2>
      <a:lt2>
        <a:srgbClr val="FFFFFF"/>
      </a:lt2>
      <a:accent1>
        <a:srgbClr val="5C8727"/>
      </a:accent1>
      <a:accent2>
        <a:srgbClr val="CED9B4"/>
      </a:accent2>
      <a:accent3>
        <a:srgbClr val="7A9851"/>
      </a:accent3>
      <a:accent4>
        <a:srgbClr val="A6BB8B"/>
      </a:accent4>
      <a:accent5>
        <a:srgbClr val="DCE4D1"/>
      </a:accent5>
      <a:accent6>
        <a:srgbClr val="EFF1E8"/>
      </a:accent6>
      <a:hlink>
        <a:srgbClr val="004B8D"/>
      </a:hlink>
      <a:folHlink>
        <a:srgbClr val="6E298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FC9AC1AAD7B34C9F80E7CB3F45A9D5" ma:contentTypeVersion="15" ma:contentTypeDescription="Create a new document." ma:contentTypeScope="" ma:versionID="062083563eb501e8a4a18850d2058c14">
  <xsd:schema xmlns:xsd="http://www.w3.org/2001/XMLSchema" xmlns:xs="http://www.w3.org/2001/XMLSchema" xmlns:p="http://schemas.microsoft.com/office/2006/metadata/properties" xmlns:ns2="cdb71229-0ad5-4386-9c64-e9f00ede93cd" xmlns:ns3="88118e6d-4193-4180-8e0c-8a67d48b9f1c" targetNamespace="http://schemas.microsoft.com/office/2006/metadata/properties" ma:root="true" ma:fieldsID="5cd523cdff987960c31e9ad6cc1456cc" ns2:_="" ns3:_="">
    <xsd:import namespace="cdb71229-0ad5-4386-9c64-e9f00ede93cd"/>
    <xsd:import namespace="88118e6d-4193-4180-8e0c-8a67d48b9f1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MediaServiceGenerationTime" minOccurs="0"/>
                <xsd:element ref="ns2:MediaServiceEventHashCode" minOccurs="0"/>
                <xsd:element ref="ns2:MediaServiceSearchPropertie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b71229-0ad5-4386-9c64-e9f00ede93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9ad0fa5-9aee-46f1-99a6-b97bf4de3bd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118e6d-4193-4180-8e0c-8a67d48b9f1c"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91ef79b-e3f3-4e89-8ab7-4b4612ec904a}" ma:internalName="TaxCatchAll" ma:showField="CatchAllData" ma:web="88118e6d-4193-4180-8e0c-8a67d48b9f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db71229-0ad5-4386-9c64-e9f00ede93cd">
      <Terms xmlns="http://schemas.microsoft.com/office/infopath/2007/PartnerControls"/>
    </lcf76f155ced4ddcb4097134ff3c332f>
    <TaxCatchAll xmlns="88118e6d-4193-4180-8e0c-8a67d48b9f1c" xsi:nil="true"/>
  </documentManagement>
</p:properties>
</file>

<file path=customXml/itemProps1.xml><?xml version="1.0" encoding="utf-8"?>
<ds:datastoreItem xmlns:ds="http://schemas.openxmlformats.org/officeDocument/2006/customXml" ds:itemID="{FFACFADD-94E3-448A-AF6B-90586FFBB298}"/>
</file>

<file path=customXml/itemProps2.xml><?xml version="1.0" encoding="utf-8"?>
<ds:datastoreItem xmlns:ds="http://schemas.openxmlformats.org/officeDocument/2006/customXml" ds:itemID="{E2EFF6BF-CF11-461F-9BFD-74285F72A95F}"/>
</file>

<file path=customXml/itemProps3.xml><?xml version="1.0" encoding="utf-8"?>
<ds:datastoreItem xmlns:ds="http://schemas.openxmlformats.org/officeDocument/2006/customXml" ds:itemID="{A35BAB2F-5673-4C4A-8663-9EEB4F8891EF}"/>
</file>

<file path=docProps/app.xml><?xml version="1.0" encoding="utf-8"?>
<Properties xmlns="http://schemas.openxmlformats.org/officeDocument/2006/extended-properties" xmlns:vt="http://schemas.openxmlformats.org/officeDocument/2006/docPropsVTypes">
  <Template>blank</Template>
  <TotalTime>367</TotalTime>
  <Words>574</Words>
  <Application>Microsoft Office PowerPoint</Application>
  <PresentationFormat>On-screen Show (4:3)</PresentationFormat>
  <Paragraphs>74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Blank</vt:lpstr>
      <vt:lpstr>Antenatal Risk Questionnaire</vt:lpstr>
      <vt:lpstr>PowerPoint Presentation</vt:lpstr>
    </vt:vector>
  </TitlesOfParts>
  <Company>WA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ANRQ and FDV Screening</dc:title>
  <dc:creator>Nancarrow, Jane</dc:creator>
  <cp:lastModifiedBy>Davidson, Lea</cp:lastModifiedBy>
  <cp:revision>41</cp:revision>
  <cp:lastPrinted>2018-06-18T07:53:56Z</cp:lastPrinted>
  <dcterms:created xsi:type="dcterms:W3CDTF">2018-06-06T07:06:22Z</dcterms:created>
  <dcterms:modified xsi:type="dcterms:W3CDTF">2019-10-07T06:13:20Z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0x0101000DFC9AC1AAD7B34C9F80E7CB3F45A9D5</vt:lpwstr>
  </property>
</Properties>
</file>