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758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51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84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402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0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92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02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915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807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089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05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31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05D69-8649-4B71-B6BD-B69C79848A0F}" type="datetimeFigureOut">
              <a:rPr lang="en-AU" smtClean="0"/>
              <a:t>29/08/2018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385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000" y="502311"/>
            <a:ext cx="6271593" cy="715516"/>
          </a:xfrm>
        </p:spPr>
        <p:txBody>
          <a:bodyPr>
            <a:normAutofit/>
          </a:bodyPr>
          <a:lstStyle/>
          <a:p>
            <a:r>
              <a:rPr lang="en-AU" sz="1800" b="1" dirty="0">
                <a:solidFill>
                  <a:srgbClr val="393C71"/>
                </a:solidFill>
                <a:latin typeface="GothamNarrow"/>
                <a:cs typeface="Arial" panose="020B0604020202020204" pitchFamily="34" charset="0"/>
              </a:rPr>
              <a:t>ANRQ </a:t>
            </a:r>
            <a:r>
              <a:rPr lang="en-AU" sz="1800" b="1" dirty="0" smtClean="0">
                <a:solidFill>
                  <a:srgbClr val="393C71"/>
                </a:solidFill>
                <a:latin typeface="GothamNarrow"/>
                <a:cs typeface="Arial" panose="020B0604020202020204" pitchFamily="34" charset="0"/>
              </a:rPr>
              <a:t>Screening </a:t>
            </a:r>
            <a:br>
              <a:rPr lang="en-AU" sz="1800" b="1" dirty="0" smtClean="0">
                <a:solidFill>
                  <a:srgbClr val="393C71"/>
                </a:solidFill>
                <a:latin typeface="GothamNarrow"/>
                <a:cs typeface="Arial" panose="020B0604020202020204" pitchFamily="34" charset="0"/>
              </a:rPr>
            </a:br>
            <a:r>
              <a:rPr lang="en-AU" sz="1800" b="1" dirty="0" smtClean="0">
                <a:solidFill>
                  <a:srgbClr val="393C71"/>
                </a:solidFill>
                <a:latin typeface="GothamNarrow"/>
                <a:cs typeface="Arial" panose="020B0604020202020204" pitchFamily="34" charset="0"/>
              </a:rPr>
              <a:t>Clinician information and scoring template</a:t>
            </a:r>
            <a:endParaRPr lang="en-AU" sz="1800" b="1" dirty="0">
              <a:solidFill>
                <a:srgbClr val="393C71"/>
              </a:solidFill>
              <a:latin typeface="GothamNarrow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440" y="46870"/>
            <a:ext cx="523875" cy="711994"/>
          </a:xfrm>
          <a:prstGeom prst="rect">
            <a:avLst/>
          </a:prstGeom>
          <a:noFill/>
        </p:spPr>
      </p:pic>
      <p:pic>
        <p:nvPicPr>
          <p:cNvPr id="5" name="Picture 4" descr="WNHS 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18" y="85234"/>
            <a:ext cx="2257424" cy="41707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36448" y="1250036"/>
            <a:ext cx="6502966" cy="1969770"/>
          </a:xfrm>
          <a:prstGeom prst="rect">
            <a:avLst/>
          </a:prstGeom>
          <a:solidFill>
            <a:srgbClr val="FFFFFF"/>
          </a:solidFill>
          <a:ln w="25400">
            <a:solidFill>
              <a:srgbClr val="393C7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 smtClean="0">
                <a:solidFill>
                  <a:srgbClr val="393C71"/>
                </a:solidFill>
                <a:latin typeface="GothamNarrow"/>
              </a:rPr>
              <a:t>Background</a:t>
            </a:r>
          </a:p>
          <a:p>
            <a:endParaRPr lang="en-AU" sz="600" b="1" dirty="0" smtClean="0">
              <a:latin typeface="GothamNarrow"/>
            </a:endParaRPr>
          </a:p>
          <a:p>
            <a:r>
              <a:rPr lang="en-AU" sz="1000" dirty="0" smtClean="0">
                <a:latin typeface="GothamNarrow"/>
              </a:rPr>
              <a:t>The </a:t>
            </a:r>
            <a:r>
              <a:rPr lang="en-AU" sz="1000" dirty="0">
                <a:latin typeface="GothamNarrow"/>
              </a:rPr>
              <a:t>Antenatal Risk Questionnaire (ANRQ) addresses key domains of psychosocial health that have been shown to be associated </a:t>
            </a:r>
            <a:r>
              <a:rPr lang="en-AU" sz="1000" dirty="0" smtClean="0">
                <a:latin typeface="GothamNarrow"/>
              </a:rPr>
              <a:t>with increased </a:t>
            </a:r>
            <a:r>
              <a:rPr lang="en-AU" sz="1000" dirty="0">
                <a:latin typeface="GothamNarrow"/>
              </a:rPr>
              <a:t>risk of perinatal mental health morbidity (e.g., depressive or anxiety disorder) and less optimal mother-infant </a:t>
            </a:r>
            <a:r>
              <a:rPr lang="en-AU" sz="1000" dirty="0" smtClean="0">
                <a:latin typeface="GothamNarrow"/>
              </a:rPr>
              <a:t>attachment. The </a:t>
            </a:r>
            <a:r>
              <a:rPr lang="en-AU" sz="1000" dirty="0">
                <a:latin typeface="GothamNarrow"/>
              </a:rPr>
              <a:t>ANRQ can be </a:t>
            </a:r>
            <a:r>
              <a:rPr lang="en-AU" sz="1000" b="1" dirty="0">
                <a:latin typeface="GothamNarrow"/>
              </a:rPr>
              <a:t>self-completed or administered </a:t>
            </a:r>
            <a:r>
              <a:rPr lang="en-AU" sz="1000" dirty="0">
                <a:latin typeface="GothamNarrow"/>
              </a:rPr>
              <a:t>by the </a:t>
            </a:r>
            <a:r>
              <a:rPr lang="en-AU" sz="1000" dirty="0" smtClean="0">
                <a:latin typeface="GothamNarrow"/>
              </a:rPr>
              <a:t>clinician. </a:t>
            </a:r>
            <a:r>
              <a:rPr lang="en-AU" sz="1000" dirty="0">
                <a:latin typeface="GothamNarrow"/>
              </a:rPr>
              <a:t>The ANRQ </a:t>
            </a:r>
            <a:r>
              <a:rPr lang="en-AU" sz="1000" dirty="0" smtClean="0">
                <a:latin typeface="GothamNarrow"/>
              </a:rPr>
              <a:t>has </a:t>
            </a:r>
            <a:r>
              <a:rPr lang="en-AU" sz="1000" b="1" dirty="0" smtClean="0">
                <a:latin typeface="GothamNarrow"/>
              </a:rPr>
              <a:t>12 </a:t>
            </a:r>
            <a:r>
              <a:rPr lang="en-AU" sz="1000" b="1" dirty="0">
                <a:latin typeface="GothamNarrow"/>
              </a:rPr>
              <a:t>scored items </a:t>
            </a:r>
            <a:r>
              <a:rPr lang="en-AU" sz="1000" dirty="0">
                <a:latin typeface="GothamNarrow"/>
              </a:rPr>
              <a:t>relating to the following risk domains</a:t>
            </a:r>
            <a:r>
              <a:rPr lang="en-AU" sz="1000" dirty="0" smtClean="0">
                <a:latin typeface="GothamNarrow"/>
              </a:rPr>
              <a:t>:</a:t>
            </a:r>
          </a:p>
          <a:p>
            <a:endParaRPr lang="en-AU" sz="1000" dirty="0">
              <a:latin typeface="GothamNarrow"/>
            </a:endParaRP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</a:rPr>
              <a:t>Mental health history 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</a:rPr>
              <a:t>Level of practical support and emotional support from partner   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</a:rPr>
              <a:t>Stressors/losses in the last year (e.g. bereavement, separation etc.).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</a:rPr>
              <a:t>Anxiety and perfectionism levels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</a:rPr>
              <a:t>History of physical, sexual or emotional abuse or </a:t>
            </a:r>
            <a:r>
              <a:rPr lang="en-AU" sz="1000" dirty="0" smtClean="0">
                <a:latin typeface="GothamNarrow"/>
              </a:rPr>
              <a:t>neglect</a:t>
            </a:r>
            <a:endParaRPr lang="en-AU" sz="300" b="1" dirty="0">
              <a:latin typeface="GothamNarrow"/>
              <a:cs typeface="Arial" panose="020B0604020202020204" pitchFamily="34" charset="0"/>
            </a:endParaRPr>
          </a:p>
          <a:p>
            <a:endParaRPr lang="en-AU" sz="400" dirty="0">
              <a:latin typeface="GothamNarrow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9691" y="9604305"/>
            <a:ext cx="54945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800" dirty="0">
                <a:latin typeface="GothamNarrow"/>
              </a:rPr>
              <a:t>© </a:t>
            </a:r>
            <a:r>
              <a:rPr lang="en-AU" sz="800" dirty="0" smtClean="0">
                <a:latin typeface="GothamNarrow"/>
              </a:rPr>
              <a:t>Adapted from M-P </a:t>
            </a:r>
            <a:r>
              <a:rPr lang="en-AU" sz="800" dirty="0">
                <a:latin typeface="GothamNarrow"/>
              </a:rPr>
              <a:t>Austin. Reproduced with permission. </a:t>
            </a:r>
            <a:r>
              <a:rPr lang="en-AU" sz="800" dirty="0" smtClean="0">
                <a:latin typeface="GothamNarrow"/>
              </a:rPr>
              <a:t>ANRQWNHS </a:t>
            </a:r>
            <a:r>
              <a:rPr lang="en-AU" sz="800" dirty="0">
                <a:latin typeface="GothamNarrow"/>
              </a:rPr>
              <a:t>(updated </a:t>
            </a:r>
            <a:r>
              <a:rPr lang="en-AU" sz="800" dirty="0" smtClean="0">
                <a:latin typeface="GothamNarrow"/>
              </a:rPr>
              <a:t>June 2018).</a:t>
            </a:r>
            <a:endParaRPr lang="en-AU" sz="800" dirty="0">
              <a:latin typeface="GothamNarrow"/>
            </a:endParaRPr>
          </a:p>
        </p:txBody>
      </p:sp>
      <p:sp>
        <p:nvSpPr>
          <p:cNvPr id="101" name="Text Box 2"/>
          <p:cNvSpPr txBox="1">
            <a:spLocks noChangeArrowheads="1"/>
          </p:cNvSpPr>
          <p:nvPr/>
        </p:nvSpPr>
        <p:spPr bwMode="auto">
          <a:xfrm>
            <a:off x="159691" y="5601071"/>
            <a:ext cx="6508066" cy="1800493"/>
          </a:xfrm>
          <a:prstGeom prst="rect">
            <a:avLst/>
          </a:prstGeom>
          <a:solidFill>
            <a:srgbClr val="FFFFFF"/>
          </a:solidFill>
          <a:ln w="25400">
            <a:solidFill>
              <a:srgbClr val="393C7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 smtClean="0">
                <a:solidFill>
                  <a:srgbClr val="393C71"/>
                </a:solidFill>
                <a:latin typeface="GothamNarrow"/>
                <a:ea typeface="Calibri"/>
                <a:cs typeface="Arial" panose="020B0604020202020204" pitchFamily="34" charset="0"/>
              </a:rPr>
              <a:t>Scoring the ANRQ</a:t>
            </a:r>
          </a:p>
          <a:p>
            <a:endParaRPr lang="en-AU" sz="600" b="1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• There are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12 scored items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, and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four unscored items</a:t>
            </a: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	For questions with a Yes/No format: No = 0, Yes = 5</a:t>
            </a: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	For questions with a graded scale, scores range from  left – right = 1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 –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5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	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For questions 2 and 9, ‘No partner’ and  ‘No mother’ score  5</a:t>
            </a:r>
          </a:p>
          <a:p>
            <a:endParaRPr lang="en-AU" sz="400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• Based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on the scoring instructions, place </a:t>
            </a:r>
            <a:r>
              <a:rPr lang="en-AU" sz="1000">
                <a:latin typeface="GothamNarrow"/>
                <a:ea typeface="Calibri"/>
                <a:cs typeface="Arial" panose="020B0604020202020204" pitchFamily="34" charset="0"/>
              </a:rPr>
              <a:t>individual </a:t>
            </a:r>
            <a:r>
              <a:rPr lang="en-AU" sz="1000" smtClean="0">
                <a:latin typeface="GothamNarrow"/>
                <a:ea typeface="Calibri"/>
                <a:cs typeface="Arial" panose="020B0604020202020204" pitchFamily="34" charset="0"/>
              </a:rPr>
              <a:t>question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scores in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the score box on the right hand side.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Add up the maximum 12 scored items and place the Total Score in the box at the top of the questionnaire.</a:t>
            </a: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• Total scores range from 5-60. </a:t>
            </a:r>
          </a:p>
          <a:p>
            <a:endParaRPr lang="en-AU" sz="400" b="1" dirty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A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higher score indicates greater psychosocial risk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.</a:t>
            </a:r>
            <a:endParaRPr lang="en-AU" sz="400" b="1" dirty="0">
              <a:latin typeface="GothamNarrow"/>
              <a:ea typeface="Calibri"/>
              <a:cs typeface="Arial" panose="020B0604020202020204" pitchFamily="34" charset="0"/>
            </a:endParaRPr>
          </a:p>
          <a:p>
            <a:endParaRPr lang="en-AU" sz="400" b="1" dirty="0" smtClean="0">
              <a:latin typeface="GothamNarrow"/>
              <a:ea typeface="Calibri"/>
              <a:cs typeface="Arial" panose="020B0604020202020204" pitchFamily="34" charset="0"/>
            </a:endParaRPr>
          </a:p>
        </p:txBody>
      </p:sp>
      <p:sp>
        <p:nvSpPr>
          <p:cNvPr id="103" name="Text Box 2"/>
          <p:cNvSpPr txBox="1">
            <a:spLocks noChangeArrowheads="1"/>
          </p:cNvSpPr>
          <p:nvPr/>
        </p:nvSpPr>
        <p:spPr bwMode="auto">
          <a:xfrm>
            <a:off x="148070" y="3457904"/>
            <a:ext cx="6502964" cy="1923604"/>
          </a:xfrm>
          <a:prstGeom prst="rect">
            <a:avLst/>
          </a:prstGeom>
          <a:solidFill>
            <a:srgbClr val="FFFFFF"/>
          </a:solidFill>
          <a:ln w="25400">
            <a:solidFill>
              <a:srgbClr val="393C7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 smtClean="0">
                <a:solidFill>
                  <a:srgbClr val="393C71"/>
                </a:solidFill>
                <a:latin typeface="GothamNarrow"/>
                <a:ea typeface="Calibri"/>
                <a:cs typeface="Arial" panose="020B0604020202020204" pitchFamily="34" charset="0"/>
              </a:rPr>
              <a:t>Administering the ANRQ</a:t>
            </a:r>
          </a:p>
          <a:p>
            <a:endParaRPr lang="en-AU" sz="600" b="1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The ANRQ is only intended as an adjunct to clinical history taking. ANRQ items and the ANRQ cut-off scores have been developed to aid the identification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 of women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at increased psychosocial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risk,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but are not a substitute for clinical judgement. </a:t>
            </a:r>
            <a:r>
              <a:rPr lang="en-AU" sz="900" dirty="0" smtClean="0">
                <a:latin typeface="GothamNarrow"/>
                <a:ea typeface="Calibri"/>
                <a:cs typeface="Arial" panose="020B0604020202020204" pitchFamily="34" charset="0"/>
              </a:rPr>
              <a:t/>
            </a:r>
            <a:br>
              <a:rPr lang="en-AU" sz="900" dirty="0" smtClean="0">
                <a:latin typeface="GothamNarrow"/>
                <a:ea typeface="Calibri"/>
                <a:cs typeface="Arial" panose="020B0604020202020204" pitchFamily="34" charset="0"/>
              </a:rPr>
            </a:br>
            <a:endParaRPr lang="en-AU" sz="400" dirty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The ANRQ should only be used by appropriately trained staff with ongoing clinical supervision;</a:t>
            </a:r>
          </a:p>
          <a:p>
            <a:endParaRPr lang="en-AU" sz="400" dirty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•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Ideally, the ANRQ should be administered toward the end of a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visit, in conjunction with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a depression screening measure (e.g., Edinburgh 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Postnatal Depression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Scale) to assess for possible current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depression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.</a:t>
            </a:r>
            <a:endParaRPr lang="en-AU" sz="1000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endParaRPr lang="en-AU" sz="900" b="1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If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you feel a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woman is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experiencing distress or is at risk of such, you should discuss your concerns with her, explore these issues further and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discuss referral options to Social Work or Psychological Medicine.</a:t>
            </a:r>
            <a:endParaRPr lang="en-AU" sz="400" b="1" dirty="0">
              <a:latin typeface="GothamNarrow"/>
              <a:ea typeface="Calibri"/>
              <a:cs typeface="Arial" panose="020B0604020202020204" pitchFamily="34" charset="0"/>
            </a:endParaRPr>
          </a:p>
          <a:p>
            <a:endParaRPr lang="en-AU" sz="400" b="1" dirty="0" smtClean="0">
              <a:latin typeface="GothamNarrow"/>
              <a:ea typeface="Calibri"/>
              <a:cs typeface="Arial" panose="020B0604020202020204" pitchFamily="34" charset="0"/>
            </a:endParaRPr>
          </a:p>
        </p:txBody>
      </p:sp>
      <p:sp>
        <p:nvSpPr>
          <p:cNvPr id="104" name="Text Box 2"/>
          <p:cNvSpPr txBox="1">
            <a:spLocks noChangeArrowheads="1"/>
          </p:cNvSpPr>
          <p:nvPr/>
        </p:nvSpPr>
        <p:spPr bwMode="auto">
          <a:xfrm>
            <a:off x="136448" y="7617296"/>
            <a:ext cx="6526208" cy="1800493"/>
          </a:xfrm>
          <a:prstGeom prst="rect">
            <a:avLst/>
          </a:prstGeom>
          <a:solidFill>
            <a:srgbClr val="FFFFFF"/>
          </a:solidFill>
          <a:ln w="25400">
            <a:solidFill>
              <a:srgbClr val="393C7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 smtClean="0">
                <a:solidFill>
                  <a:srgbClr val="393C71"/>
                </a:solidFill>
                <a:latin typeface="GothamNarrow"/>
                <a:ea typeface="Calibri"/>
                <a:cs typeface="Arial" panose="020B0604020202020204" pitchFamily="34" charset="0"/>
              </a:rPr>
              <a:t>Responding to the ANRQ</a:t>
            </a:r>
          </a:p>
          <a:p>
            <a:endParaRPr lang="en-AU" sz="600" b="1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A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significant mental health history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(causing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functional impairment or requiring professional help) or a history of abuse 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places the 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woman at increased risk of poor psychosocial outcome,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irrespective of the total ANRQ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score.</a:t>
            </a:r>
          </a:p>
          <a:p>
            <a:endParaRPr lang="en-AU" sz="400" dirty="0" smtClean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Results should be discussed with the woman, responses further explored, and a 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referral to Social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W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ork or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P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sychological Medicine developed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for women who meet any of the following criteria</a:t>
            </a:r>
            <a:r>
              <a:rPr lang="en-AU" sz="1000" b="1" dirty="0" smtClean="0">
                <a:latin typeface="GothamNarrow"/>
                <a:ea typeface="Calibri"/>
                <a:cs typeface="Arial" panose="020B0604020202020204" pitchFamily="34" charset="0"/>
              </a:rPr>
              <a:t>:</a:t>
            </a:r>
          </a:p>
          <a:p>
            <a:endParaRPr lang="en-AU" sz="400" dirty="0">
              <a:latin typeface="GothamNarrow"/>
              <a:ea typeface="Calibri"/>
              <a:cs typeface="Arial" panose="020B0604020202020204" pitchFamily="34" charset="0"/>
            </a:endParaRP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Total ANRQ score of 23 or more;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Significant mental health history: If Q1 = 5 (Yes)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AND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 [Q1.a &gt; 4 (Quite A Lot/Very Much) </a:t>
            </a:r>
            <a:r>
              <a:rPr lang="en-AU" sz="1000" b="1" dirty="0">
                <a:latin typeface="GothamNarrow"/>
                <a:ea typeface="Calibri"/>
                <a:cs typeface="Arial" panose="020B0604020202020204" pitchFamily="34" charset="0"/>
              </a:rPr>
              <a:t>OR</a:t>
            </a:r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 Q1b = 5 (Yes)];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History of abuse: If Q7 = 5 (Yes) OR Q8 = 5 (Yes).</a:t>
            </a:r>
          </a:p>
          <a:p>
            <a:r>
              <a:rPr lang="en-AU" sz="1000" dirty="0">
                <a:latin typeface="GothamNarrow"/>
                <a:ea typeface="Calibri"/>
                <a:cs typeface="Arial" panose="020B0604020202020204" pitchFamily="34" charset="0"/>
              </a:rPr>
              <a:t>• If clinical judgement indicates a woman is experiencing distress, or is at risk of such</a:t>
            </a:r>
            <a:r>
              <a:rPr lang="en-AU" sz="1000" dirty="0" smtClean="0">
                <a:latin typeface="GothamNarrow"/>
                <a:ea typeface="Calibri"/>
                <a:cs typeface="Arial" panose="020B0604020202020204" pitchFamily="34" charset="0"/>
              </a:rPr>
              <a:t>.</a:t>
            </a:r>
            <a:endParaRPr lang="en-AU" sz="1000" dirty="0">
              <a:latin typeface="GothamNarrow"/>
              <a:ea typeface="Calibri"/>
              <a:cs typeface="Arial" panose="020B0604020202020204" pitchFamily="34" charset="0"/>
            </a:endParaRPr>
          </a:p>
          <a:p>
            <a:endParaRPr lang="en-AU" sz="400" dirty="0" smtClean="0">
              <a:latin typeface="Gotham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1434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Green">
      <a:dk1>
        <a:sysClr val="windowText" lastClr="000000"/>
      </a:dk1>
      <a:lt1>
        <a:sysClr val="window" lastClr="FFFFFF"/>
      </a:lt1>
      <a:dk2>
        <a:srgbClr val="757477"/>
      </a:dk2>
      <a:lt2>
        <a:srgbClr val="FFFFFF"/>
      </a:lt2>
      <a:accent1>
        <a:srgbClr val="5C8727"/>
      </a:accent1>
      <a:accent2>
        <a:srgbClr val="CED9B4"/>
      </a:accent2>
      <a:accent3>
        <a:srgbClr val="7A9851"/>
      </a:accent3>
      <a:accent4>
        <a:srgbClr val="A6BB8B"/>
      </a:accent4>
      <a:accent5>
        <a:srgbClr val="DCE4D1"/>
      </a:accent5>
      <a:accent6>
        <a:srgbClr val="EFF1E8"/>
      </a:accent6>
      <a:hlink>
        <a:srgbClr val="004B8D"/>
      </a:hlink>
      <a:folHlink>
        <a:srgbClr val="6E29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FC9AC1AAD7B34C9F80E7CB3F45A9D5" ma:contentTypeVersion="15" ma:contentTypeDescription="Create a new document." ma:contentTypeScope="" ma:versionID="062083563eb501e8a4a18850d2058c14">
  <xsd:schema xmlns:xsd="http://www.w3.org/2001/XMLSchema" xmlns:xs="http://www.w3.org/2001/XMLSchema" xmlns:p="http://schemas.microsoft.com/office/2006/metadata/properties" xmlns:ns2="cdb71229-0ad5-4386-9c64-e9f00ede93cd" xmlns:ns3="88118e6d-4193-4180-8e0c-8a67d48b9f1c" targetNamespace="http://schemas.microsoft.com/office/2006/metadata/properties" ma:root="true" ma:fieldsID="5cd523cdff987960c31e9ad6cc1456cc" ns2:_="" ns3:_="">
    <xsd:import namespace="cdb71229-0ad5-4386-9c64-e9f00ede93cd"/>
    <xsd:import namespace="88118e6d-4193-4180-8e0c-8a67d48b9f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71229-0ad5-4386-9c64-e9f00ede9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9ad0fa5-9aee-46f1-99a6-b97bf4de3b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18e6d-4193-4180-8e0c-8a67d48b9f1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a91ef79b-e3f3-4e89-8ab7-4b4612ec904a}" ma:internalName="TaxCatchAll" ma:showField="CatchAllData" ma:web="88118e6d-4193-4180-8e0c-8a67d48b9f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b71229-0ad5-4386-9c64-e9f00ede93cd">
      <Terms xmlns="http://schemas.microsoft.com/office/infopath/2007/PartnerControls"/>
    </lcf76f155ced4ddcb4097134ff3c332f>
    <TaxCatchAll xmlns="88118e6d-4193-4180-8e0c-8a67d48b9f1c" xsi:nil="true"/>
  </documentManagement>
</p:properties>
</file>

<file path=customXml/itemProps1.xml><?xml version="1.0" encoding="utf-8"?>
<ds:datastoreItem xmlns:ds="http://schemas.openxmlformats.org/officeDocument/2006/customXml" ds:itemID="{B6C2A94E-75EA-4A3F-A1C8-06332BA9B583}"/>
</file>

<file path=customXml/itemProps2.xml><?xml version="1.0" encoding="utf-8"?>
<ds:datastoreItem xmlns:ds="http://schemas.openxmlformats.org/officeDocument/2006/customXml" ds:itemID="{81E7ED59-2AA9-49D5-B9DF-F241E9C8F77B}"/>
</file>

<file path=customXml/itemProps3.xml><?xml version="1.0" encoding="utf-8"?>
<ds:datastoreItem xmlns:ds="http://schemas.openxmlformats.org/officeDocument/2006/customXml" ds:itemID="{E0AF1BEF-A79A-42B1-AA4F-DB64F434391A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2023</TotalTime>
  <Words>340</Words>
  <Application>Microsoft Office PowerPoint</Application>
  <PresentationFormat>A4 Paper (210x297 mm)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ANRQ Screening  Clinician information and scoring template</vt:lpstr>
    </vt:vector>
  </TitlesOfParts>
  <Company>WA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Nancarrow, Jane</dc:creator>
  <cp:lastModifiedBy>Davidson, Lea</cp:lastModifiedBy>
  <cp:revision>17</cp:revision>
  <cp:lastPrinted>2018-06-27T08:43:40Z</cp:lastPrinted>
  <dcterms:created xsi:type="dcterms:W3CDTF">2018-06-26T01:17:18Z</dcterms:created>
  <dcterms:modified xsi:type="dcterms:W3CDTF">2018-08-29T01:12:03Z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0x0101000DFC9AC1AAD7B34C9F80E7CB3F45A9D5</vt:lpwstr>
  </property>
</Properties>
</file>